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233279" x="372035"/>
            <a:ext cy="3330600" cx="8399999"/>
          </a:xfrm>
          <a:prstGeom prst="roundRect">
            <a:avLst>
              <a:gd fmla="val 3653" name="adj"/>
            </a:avLst>
          </a:prstGeom>
          <a:ln>
            <a:noFill/>
          </a:ln>
        </p:spPr>
        <p:txBody>
          <a:bodyPr bIns="45700" rIns="91425" lIns="91425" tIns="45700" anchor="ctr" anchorCtr="0">
            <a:noAutofit/>
          </a:bodyPr>
          <a:lstStyle/>
          <a:p/>
        </p:txBody>
      </p:sp>
      <p:sp>
        <p:nvSpPr>
          <p:cNvPr id="9" name="Shape 9"/>
          <p:cNvSpPr/>
          <p:nvPr/>
        </p:nvSpPr>
        <p:spPr>
          <a:xfrm>
            <a:off y="3678300" x="372035"/>
            <a:ext cy="904800" cx="8399999"/>
          </a:xfrm>
          <a:prstGeom prst="roundRect">
            <a:avLst>
              <a:gd fmla="val 15243" name="adj"/>
            </a:avLst>
          </a:prstGeom>
          <a:ln>
            <a:noFill/>
          </a:ln>
        </p:spPr>
        <p:txBody>
          <a:bodyPr bIns="45700" rIns="91425" lIns="91425" tIns="45700" anchor="ctr" anchorCtr="0">
            <a:noAutofit/>
          </a:bodyPr>
          <a:lstStyle/>
          <a:p/>
        </p:txBody>
      </p:sp>
      <p:sp>
        <p:nvSpPr>
          <p:cNvPr id="10" name="Shape 10"/>
          <p:cNvSpPr txBox="1"/>
          <p:nvPr>
            <p:ph type="ctrTitle"/>
          </p:nvPr>
        </p:nvSpPr>
        <p:spPr>
          <a:xfrm>
            <a:off y="473108" x="685800"/>
            <a:ext cy="2842199" cx="7772400"/>
          </a:xfrm>
          <a:prstGeom prst="rect">
            <a:avLst/>
          </a:prstGeom>
        </p:spPr>
        <p:txBody>
          <a:bodyPr bIns="91425" rIns="91425" lIns="91425" tIns="91425" anchor="b"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p:txBody>
      </p:sp>
      <p:sp>
        <p:nvSpPr>
          <p:cNvPr id="11" name="Shape 11"/>
          <p:cNvSpPr txBox="1"/>
          <p:nvPr>
            <p:ph idx="1" type="subTitle"/>
          </p:nvPr>
        </p:nvSpPr>
        <p:spPr>
          <a:xfrm>
            <a:off y="3896921" x="685800"/>
            <a:ext cy="460800" cx="7772400"/>
          </a:xfrm>
          <a:prstGeom prst="rect">
            <a:avLst/>
          </a:prstGeom>
        </p:spPr>
        <p:txBody>
          <a:bodyPr bIns="91425" rIns="91425" lIns="91425" tIns="91425" anchor="ctr" anchorCtr="0"/>
          <a:lstStyle>
            <a:lvl1pPr marL="0">
              <a:spcBef>
                <a:spcPts val="0"/>
              </a:spcBef>
              <a:buNone/>
              <a:defRPr/>
            </a:lvl1pPr>
            <a:lvl2pPr indent="190500" marL="0">
              <a:spcBef>
                <a:spcPts val="0"/>
              </a:spcBef>
              <a:buSzPct val="100000"/>
              <a:buNone/>
              <a:defRPr sz="3000"/>
            </a:lvl2pPr>
            <a:lvl3pPr indent="190500" marL="0">
              <a:spcBef>
                <a:spcPts val="0"/>
              </a:spcBef>
              <a:buSzPct val="100000"/>
              <a:buNone/>
              <a:defRPr sz="3000"/>
            </a:lvl3pPr>
            <a:lvl4pPr indent="190500" marL="0">
              <a:spcBef>
                <a:spcPts val="0"/>
              </a:spcBef>
              <a:buSzPct val="100000"/>
              <a:buNone/>
              <a:defRPr sz="3000"/>
            </a:lvl4pPr>
            <a:lvl5pPr indent="190500" marL="0">
              <a:spcBef>
                <a:spcPts val="0"/>
              </a:spcBef>
              <a:buSzPct val="100000"/>
              <a:buNone/>
              <a:defRPr sz="3000"/>
            </a:lvl5pPr>
            <a:lvl6pPr indent="190500" marL="0">
              <a:spcBef>
                <a:spcPts val="0"/>
              </a:spcBef>
              <a:buSzPct val="100000"/>
              <a:buNone/>
              <a:defRPr sz="3000"/>
            </a:lvl6pPr>
            <a:lvl7pPr indent="190500" marL="0">
              <a:spcBef>
                <a:spcPts val="0"/>
              </a:spcBef>
              <a:buSzPct val="100000"/>
              <a:buNone/>
              <a:defRPr sz="3000"/>
            </a:lvl7pPr>
            <a:lvl8pPr indent="190500" marL="0">
              <a:spcBef>
                <a:spcPts val="0"/>
              </a:spcBef>
              <a:buSzPct val="100000"/>
              <a:buNone/>
              <a:defRPr sz="3000"/>
            </a:lvl8pPr>
            <a:lvl9pPr indent="190500" marL="0">
              <a:spcBef>
                <a:spcPts val="0"/>
              </a:spcBef>
              <a:buSzPct val="100000"/>
              <a:buNone/>
              <a:defRPr sz="3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y="0" x="0"/>
          <a:ext cy="0" cx="0"/>
          <a:chOff y="0" x="0"/>
          <a:chExt cy="0" cx="0"/>
        </a:xfrm>
      </p:grpSpPr>
      <p:sp>
        <p:nvSpPr>
          <p:cNvPr id="13" name="Shape 13"/>
          <p:cNvSpPr/>
          <p:nvPr/>
        </p:nvSpPr>
        <p:spPr>
          <a:xfrm>
            <a:off y="1163170" x="372035"/>
            <a:ext cy="3877800" cx="8399999"/>
          </a:xfrm>
          <a:prstGeom prst="roundRect">
            <a:avLst>
              <a:gd fmla="val 2970" name="adj"/>
            </a:avLst>
          </a:prstGeom>
          <a:ln>
            <a:noFill/>
          </a:ln>
        </p:spPr>
        <p:txBody>
          <a:bodyPr bIns="45700" rIns="91425" lIns="91425" tIns="45700" anchor="ctr" anchorCtr="0">
            <a:noAutofit/>
          </a:bodyPr>
          <a:lstStyle/>
          <a:p/>
        </p:txBody>
      </p:sp>
      <p:sp>
        <p:nvSpPr>
          <p:cNvPr id="14" name="Shape 14"/>
          <p:cNvSpPr/>
          <p:nvPr/>
        </p:nvSpPr>
        <p:spPr>
          <a:xfrm rot="10800000" flipH="1">
            <a:off y="59" x="372035"/>
            <a:ext cy="1049700" cx="8399999"/>
          </a:xfrm>
          <a:prstGeom prst="round2SameRect">
            <a:avLst>
              <a:gd fmla="val 10590" name="adj1"/>
              <a:gd fmla="val 0" name="adj2"/>
            </a:avLst>
          </a:prstGeom>
          <a:ln>
            <a:noFill/>
          </a:ln>
        </p:spPr>
        <p:txBody>
          <a:bodyPr bIns="45700" rIns="91425" lIns="91425" tIns="45700" anchor="ctr" anchorCtr="0">
            <a:noAutofit/>
          </a:bodyPr>
          <a:lstStyle/>
          <a:p/>
        </p:txBody>
      </p:sp>
      <p:sp>
        <p:nvSpPr>
          <p:cNvPr id="15" name="Shape 15"/>
          <p:cNvSpPr txBox="1"/>
          <p:nvPr>
            <p:ph type="title"/>
          </p:nvPr>
        </p:nvSpPr>
        <p:spPr>
          <a:xfrm>
            <a:off y="139527"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p:nvPr/>
        </p:nvSpPr>
        <p:spPr>
          <a:xfrm>
            <a:off y="1163170" x="372035"/>
            <a:ext cy="3877800" cx="4114800"/>
          </a:xfrm>
          <a:prstGeom prst="roundRect">
            <a:avLst>
              <a:gd fmla="val 3784" name="adj"/>
            </a:avLst>
          </a:prstGeom>
          <a:ln>
            <a:noFill/>
          </a:ln>
        </p:spPr>
        <p:txBody>
          <a:bodyPr bIns="45700" rIns="91425" lIns="91425" tIns="45700" anchor="ctr" anchorCtr="0">
            <a:noAutofit/>
          </a:bodyPr>
          <a:lstStyle/>
          <a:p/>
        </p:txBody>
      </p:sp>
      <p:sp>
        <p:nvSpPr>
          <p:cNvPr id="19" name="Shape 19"/>
          <p:cNvSpPr/>
          <p:nvPr/>
        </p:nvSpPr>
        <p:spPr>
          <a:xfrm rot="10800000" flipH="1">
            <a:off y="59" x="372035"/>
            <a:ext cy="1049700" cx="8399999"/>
          </a:xfrm>
          <a:prstGeom prst="round2SameRect">
            <a:avLst>
              <a:gd fmla="val 10590" name="adj1"/>
              <a:gd fmla="val 0" name="adj2"/>
            </a:avLst>
          </a:prstGeom>
          <a:ln>
            <a:noFill/>
          </a:ln>
        </p:spPr>
        <p:txBody>
          <a:bodyPr bIns="45700" rIns="91425" lIns="91425" tIns="45700" anchor="ctr" anchorCtr="0">
            <a:noAutofit/>
          </a:bodyPr>
          <a:lstStyle/>
          <a:p/>
        </p:txBody>
      </p:sp>
      <p:sp>
        <p:nvSpPr>
          <p:cNvPr id="20" name="Shape 20"/>
          <p:cNvSpPr txBox="1"/>
          <p:nvPr>
            <p:ph type="title"/>
          </p:nvPr>
        </p:nvSpPr>
        <p:spPr>
          <a:xfrm>
            <a:off y="139527"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1" name="Shape 21"/>
          <p:cNvSpPr txBox="1"/>
          <p:nvPr>
            <p:ph idx="1" type="body"/>
          </p:nvPr>
        </p:nvSpPr>
        <p:spPr>
          <a:xfrm>
            <a:off y="1200150" x="457200"/>
            <a:ext cy="3725699" cx="3925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2" name="Shape 22"/>
          <p:cNvSpPr/>
          <p:nvPr/>
        </p:nvSpPr>
        <p:spPr>
          <a:xfrm>
            <a:off y="1163170" x="4657164"/>
            <a:ext cy="3877800" cx="4114800"/>
          </a:xfrm>
          <a:prstGeom prst="roundRect">
            <a:avLst>
              <a:gd fmla="val 3784" name="adj"/>
            </a:avLst>
          </a:prstGeom>
          <a:ln>
            <a:noFill/>
          </a:ln>
        </p:spPr>
        <p:txBody>
          <a:bodyPr bIns="45700" rIns="91425" lIns="91425" tIns="45700" anchor="ctr" anchorCtr="0">
            <a:noAutofit/>
          </a:bodyPr>
          <a:lstStyle/>
          <a:p/>
        </p:txBody>
      </p:sp>
      <p:sp>
        <p:nvSpPr>
          <p:cNvPr id="23" name="Shape 23"/>
          <p:cNvSpPr txBox="1"/>
          <p:nvPr>
            <p:ph idx="2" type="body"/>
          </p:nvPr>
        </p:nvSpPr>
        <p:spPr>
          <a:xfrm>
            <a:off y="1200150" x="4761353"/>
            <a:ext cy="3725699" cx="3925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y="0" x="0"/>
          <a:ext cy="0" cx="0"/>
          <a:chOff y="0" x="0"/>
          <a:chExt cy="0" cx="0"/>
        </a:xfrm>
      </p:grpSpPr>
      <p:sp>
        <p:nvSpPr>
          <p:cNvPr id="25" name="Shape 25"/>
          <p:cNvSpPr/>
          <p:nvPr/>
        </p:nvSpPr>
        <p:spPr>
          <a:xfrm>
            <a:off y="1163170" x="372035"/>
            <a:ext cy="3877800" cx="8399999"/>
          </a:xfrm>
          <a:prstGeom prst="roundRect">
            <a:avLst>
              <a:gd fmla="val 2970" name="adj"/>
            </a:avLst>
          </a:prstGeom>
          <a:ln>
            <a:noFill/>
          </a:ln>
        </p:spPr>
        <p:txBody>
          <a:bodyPr bIns="45700" rIns="91425" lIns="91425" tIns="45700" anchor="ctr" anchorCtr="0">
            <a:noAutofit/>
          </a:bodyPr>
          <a:lstStyle/>
          <a:p/>
        </p:txBody>
      </p:sp>
      <p:sp>
        <p:nvSpPr>
          <p:cNvPr id="26" name="Shape 26"/>
          <p:cNvSpPr/>
          <p:nvPr/>
        </p:nvSpPr>
        <p:spPr>
          <a:xfrm rot="10800000" flipH="1">
            <a:off y="59" x="372035"/>
            <a:ext cy="1049700" cx="8399999"/>
          </a:xfrm>
          <a:prstGeom prst="round2SameRect">
            <a:avLst>
              <a:gd fmla="val 10590" name="adj1"/>
              <a:gd fmla="val 0" name="adj2"/>
            </a:avLst>
          </a:prstGeom>
          <a:ln>
            <a:noFill/>
          </a:ln>
        </p:spPr>
        <p:txBody>
          <a:bodyPr bIns="45700" rIns="91425" lIns="91425" tIns="45700" anchor="ctr" anchorCtr="0">
            <a:noAutofit/>
          </a:bodyPr>
          <a:lstStyle/>
          <a:p/>
        </p:txBody>
      </p:sp>
      <p:sp>
        <p:nvSpPr>
          <p:cNvPr id="27" name="Shape 27"/>
          <p:cNvSpPr txBox="1"/>
          <p:nvPr>
            <p:ph type="title"/>
          </p:nvPr>
        </p:nvSpPr>
        <p:spPr>
          <a:xfrm>
            <a:off y="139527"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8" name="Shape 28"/>
        <p:cNvGrpSpPr/>
        <p:nvPr/>
      </p:nvGrpSpPr>
      <p:grpSpPr>
        <a:xfrm>
          <a:off y="0" x="0"/>
          <a:ext cy="0" cx="0"/>
          <a:chOff y="0" x="0"/>
          <a:chExt cy="0" cx="0"/>
        </a:xfrm>
      </p:grpSpPr>
      <p:sp>
        <p:nvSpPr>
          <p:cNvPr id="29" name="Shape 29"/>
          <p:cNvSpPr txBox="1"/>
          <p:nvPr>
            <p:ph idx="1" type="body"/>
          </p:nvPr>
        </p:nvSpPr>
        <p:spPr>
          <a:xfrm>
            <a:off y="4276652" x="372035"/>
            <a:ext cy="649199" cx="8399999"/>
          </a:xfrm>
          <a:prstGeom prst="rect">
            <a:avLst/>
          </a:prstGeom>
        </p:spPr>
        <p:txBody>
          <a:bodyPr bIns="91425" rIns="91425" lIns="91425" tIns="91425" anchor="t" anchorCtr="0"/>
          <a:lstStyle>
            <a:lvl1pPr indent="152400">
              <a:spcBef>
                <a:spcPts val="0"/>
              </a:spcBef>
              <a:buClr>
                <a:schemeClr val="lt1"/>
              </a:buClr>
              <a:buSzPct val="100000"/>
              <a:buNone/>
              <a:defRPr b="1" sz="2400">
                <a:solidFill>
                  <a:schemeClr val="lt1"/>
                </a:solidFill>
              </a:defRPr>
            </a:lvl1pPr>
          </a:lstStyle>
          <a:p/>
        </p:txBody>
      </p:sp>
      <p:sp>
        <p:nvSpPr>
          <p:cNvPr id="30" name="Shape 30"/>
          <p:cNvSpPr/>
          <p:nvPr/>
        </p:nvSpPr>
        <p:spPr>
          <a:xfrm>
            <a:off y="233279" x="372035"/>
            <a:ext cy="3868499" cx="8399999"/>
          </a:xfrm>
          <a:prstGeom prst="roundRect">
            <a:avLst>
              <a:gd fmla="val 2776" name="adj"/>
            </a:avLst>
          </a:prstGeom>
          <a:ln>
            <a:noFill/>
          </a:ln>
        </p:spPr>
        <p:txBody>
          <a:bodyPr bIns="45700" rIns="91425" lIns="91425" tIns="45700" anchor="ctr" anchorCtr="0">
            <a:noAutofit/>
          </a:body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1" name="Shape 31"/>
        <p:cNvGrpSpPr/>
        <p:nvPr/>
      </p:nvGrpSpPr>
      <p:grpSpPr>
        <a:xfrm>
          <a:off y="0" x="0"/>
          <a:ext cy="0" cx="0"/>
          <a:chOff y="0" x="0"/>
          <a:chExt cy="0" cx="0"/>
        </a:xfrm>
      </p:grpSpPr>
      <p:sp>
        <p:nvSpPr>
          <p:cNvPr id="32" name="Shape 32"/>
          <p:cNvSpPr/>
          <p:nvPr/>
        </p:nvSpPr>
        <p:spPr>
          <a:xfrm>
            <a:off y="235584" x="372035"/>
            <a:ext cy="4672199" cx="8399999"/>
          </a:xfrm>
          <a:prstGeom prst="roundRect">
            <a:avLst>
              <a:gd fmla="val 2255" name="adj"/>
            </a:avLst>
          </a:prstGeom>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4" name="Shape 4"/>
        <p:cNvGrpSpPr/>
        <p:nvPr/>
      </p:nvGrpSpPr>
      <p:grpSpPr>
        <a:xfrm>
          <a:off y="0" x="0"/>
          <a:ext cy="0" cx="0"/>
          <a:chOff y="0" x="0"/>
          <a:chExt cy="0" cx="0"/>
        </a:xfrm>
      </p:grpSpPr>
      <p:sp>
        <p:nvSpPr>
          <p:cNvPr id="5" name="Shape 5"/>
          <p:cNvSpPr txBox="1"/>
          <p:nvPr>
            <p:ph type="title"/>
          </p:nvPr>
        </p:nvSpPr>
        <p:spPr>
          <a:xfrm>
            <a:off y="139527" x="457200"/>
            <a:ext cy="857400" cx="8229600"/>
          </a:xfrm>
          <a:prstGeom prst="rect">
            <a:avLst/>
          </a:prstGeom>
        </p:spPr>
        <p:txBody>
          <a:bodyPr bIns="91425" rIns="91425" lIns="91425" tIns="91425" anchor="b" anchorCtr="0"/>
          <a:lstStyle>
            <a:lvl1pPr marL="0">
              <a:buClr>
                <a:schemeClr val="dk2"/>
              </a:buClr>
              <a:buSzPct val="100000"/>
              <a:buNone/>
              <a:defRPr b="1" sz="3600">
                <a:solidFill>
                  <a:schemeClr val="dk2"/>
                </a:solidFill>
              </a:defRPr>
            </a:lvl1pPr>
            <a:lvl2pPr indent="228600" marL="0">
              <a:buClr>
                <a:schemeClr val="dk2"/>
              </a:buClr>
              <a:buSzPct val="100000"/>
              <a:buNone/>
              <a:defRPr b="1" sz="3600">
                <a:solidFill>
                  <a:schemeClr val="dk2"/>
                </a:solidFill>
              </a:defRPr>
            </a:lvl2pPr>
            <a:lvl3pPr indent="228600" marL="0">
              <a:buClr>
                <a:schemeClr val="dk2"/>
              </a:buClr>
              <a:buSzPct val="100000"/>
              <a:buNone/>
              <a:defRPr b="1" sz="3600">
                <a:solidFill>
                  <a:schemeClr val="dk2"/>
                </a:solidFill>
              </a:defRPr>
            </a:lvl3pPr>
            <a:lvl4pPr indent="228600" marL="0">
              <a:buClr>
                <a:schemeClr val="dk2"/>
              </a:buClr>
              <a:buSzPct val="100000"/>
              <a:buNone/>
              <a:defRPr b="1" sz="3600">
                <a:solidFill>
                  <a:schemeClr val="dk2"/>
                </a:solidFill>
              </a:defRPr>
            </a:lvl4pPr>
            <a:lvl5pPr indent="228600" marL="0">
              <a:buClr>
                <a:schemeClr val="dk2"/>
              </a:buClr>
              <a:buSzPct val="100000"/>
              <a:buNone/>
              <a:defRPr b="1" sz="3600">
                <a:solidFill>
                  <a:schemeClr val="dk2"/>
                </a:solidFill>
              </a:defRPr>
            </a:lvl5pPr>
            <a:lvl6pPr indent="228600" marL="0">
              <a:buClr>
                <a:schemeClr val="dk2"/>
              </a:buClr>
              <a:buSzPct val="100000"/>
              <a:buNone/>
              <a:defRPr b="1" sz="3600">
                <a:solidFill>
                  <a:schemeClr val="dk2"/>
                </a:solidFill>
              </a:defRPr>
            </a:lvl6pPr>
            <a:lvl7pPr indent="228600" marL="0">
              <a:buClr>
                <a:schemeClr val="dk2"/>
              </a:buClr>
              <a:buSzPct val="100000"/>
              <a:buNone/>
              <a:defRPr b="1" sz="3600">
                <a:solidFill>
                  <a:schemeClr val="dk2"/>
                </a:solidFill>
              </a:defRPr>
            </a:lvl7pPr>
            <a:lvl8pPr indent="228600" marL="0">
              <a:buClr>
                <a:schemeClr val="dk2"/>
              </a:buClr>
              <a:buSzPct val="100000"/>
              <a:buNone/>
              <a:defRPr b="1" sz="3600">
                <a:solidFill>
                  <a:schemeClr val="dk2"/>
                </a:solidFill>
              </a:defRPr>
            </a:lvl8pPr>
            <a:lvl9pPr indent="228600" marL="0">
              <a:buClr>
                <a:schemeClr val="dk2"/>
              </a:buClr>
              <a:buSzPct val="100000"/>
              <a:buNone/>
              <a:defRPr b="1" sz="3600">
                <a:solidFill>
                  <a:schemeClr val="dk2"/>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ctrTitle"/>
          </p:nvPr>
        </p:nvSpPr>
        <p:spPr>
          <a:xfrm>
            <a:off y="493033" x="685800"/>
            <a:ext cy="2842199" cx="7772400"/>
          </a:xfrm>
          <a:prstGeom prst="rect">
            <a:avLst/>
          </a:prstGeom>
        </p:spPr>
        <p:txBody>
          <a:bodyPr bIns="91425" rIns="91425" lIns="91425" tIns="91425" anchor="b" anchorCtr="0">
            <a:noAutofit/>
          </a:bodyPr>
          <a:lstStyle/>
          <a:p>
            <a:pPr rtl="0" lvl="0">
              <a:buNone/>
            </a:pPr>
            <a:r>
              <a:rPr sz="4800" lang="en"/>
              <a:t>
</a:t>
            </a:r>
          </a:p>
          <a:p>
            <a:pPr>
              <a:buNone/>
            </a:pPr>
            <a:r>
              <a:rPr sz="4800" lang="en"/>
              <a:t>About the importance of being a non-native teacher: An Advocacy project</a:t>
            </a:r>
          </a:p>
        </p:txBody>
      </p:sp>
      <p:sp>
        <p:nvSpPr>
          <p:cNvPr id="35" name="Shape 35"/>
          <p:cNvSpPr txBox="1"/>
          <p:nvPr>
            <p:ph idx="1" type="subTitle"/>
          </p:nvPr>
        </p:nvSpPr>
        <p:spPr>
          <a:xfrm>
            <a:off y="3739354" x="629525"/>
            <a:ext cy="1021499" cx="8036700"/>
          </a:xfrm>
          <a:prstGeom prst="rect">
            <a:avLst/>
          </a:prstGeom>
        </p:spPr>
        <p:txBody>
          <a:bodyPr bIns="91425" rIns="91425" lIns="91425" tIns="91425" anchor="ctr" anchorCtr="0">
            <a:noAutofit/>
          </a:bodyPr>
          <a:lstStyle/>
          <a:p>
            <a:pPr algn="r" rtl="0" lvl="0">
              <a:buNone/>
            </a:pPr>
            <a:r>
              <a:rPr sz="1400" lang="en"/>
              <a:t>
</a:t>
            </a:r>
            <a:r>
              <a:rPr sz="1400" lang="en"/>
              <a:t>SLS 480P</a:t>
            </a:r>
          </a:p>
          <a:p>
            <a:pPr algn="r" rtl="0" lvl="0">
              <a:buNone/>
            </a:pPr>
            <a:r>
              <a:rPr sz="1400" lang="en"/>
              <a:t>Yihui Kuo</a:t>
            </a:r>
          </a:p>
          <a:p>
            <a:pPr algn="r" rtl="0" lvl="0">
              <a:buNone/>
            </a:pPr>
            <a:r>
              <a:rPr sz="1400" lang="en"/>
              <a:t>Jiaxin Ruan</a:t>
            </a:r>
          </a:p>
          <a:p>
            <a:pPr algn="r" rtl="0" lvl="0">
              <a:buNone/>
            </a:pPr>
            <a:r>
              <a:rPr sz="1400" lang="en"/>
              <a:t>Jiamin Ruan</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139527" x="457200"/>
            <a:ext cy="857400" cx="8229600"/>
          </a:xfrm>
          <a:prstGeom prst="rect">
            <a:avLst/>
          </a:prstGeom>
        </p:spPr>
        <p:txBody>
          <a:bodyPr bIns="91425" rIns="91425" lIns="91425" tIns="91425" anchor="b" anchorCtr="0">
            <a:noAutofit/>
          </a:bodyPr>
          <a:lstStyle/>
          <a:p>
            <a:pPr>
              <a:buNone/>
            </a:pPr>
            <a:r>
              <a:rPr lang="en"/>
              <a:t>Question #4</a:t>
            </a:r>
          </a:p>
        </p:txBody>
      </p:sp>
      <p:sp>
        <p:nvSpPr>
          <p:cNvPr id="90" name="Shape 90"/>
          <p:cNvSpPr txBox="1"/>
          <p:nvPr>
            <p:ph idx="1" type="body"/>
          </p:nvPr>
        </p:nvSpPr>
        <p:spPr>
          <a:xfrm>
            <a:off y="1233900" x="457200"/>
            <a:ext cy="3725699" cx="8229600"/>
          </a:xfrm>
          <a:prstGeom prst="rect">
            <a:avLst/>
          </a:prstGeom>
        </p:spPr>
        <p:txBody>
          <a:bodyPr bIns="91425" rIns="91425" lIns="91425" tIns="91425" anchor="t" anchorCtr="0">
            <a:noAutofit/>
          </a:bodyPr>
          <a:lstStyle/>
          <a:p>
            <a:pPr algn="just" rtl="0" lvl="0" indent="-228600">
              <a:lnSpc>
                <a:spcPct val="115000"/>
              </a:lnSpc>
              <a:spcBef>
                <a:spcPts val="500"/>
              </a:spcBef>
              <a:spcAft>
                <a:spcPts val="500"/>
              </a:spcAft>
              <a:buClr>
                <a:srgbClr val="000000"/>
              </a:buClr>
              <a:buSzPct val="91666"/>
              <a:buFont typeface="Arial"/>
              <a:buNone/>
            </a:pPr>
            <a:r>
              <a:rPr sz="1200" lang="en">
                <a:solidFill>
                  <a:srgbClr val="000000"/>
                </a:solidFill>
                <a:latin typeface="Times New Roman"/>
                <a:ea typeface="Times New Roman"/>
                <a:cs typeface="Times New Roman"/>
                <a:sym typeface="Times New Roman"/>
              </a:rPr>
              <a:t>   </a:t>
            </a:r>
            <a:r>
              <a:rPr sz="1800" lang="en">
                <a:solidFill>
                  <a:srgbClr val="000000"/>
                </a:solidFill>
                <a:latin typeface="Times New Roman"/>
                <a:ea typeface="Times New Roman"/>
                <a:cs typeface="Times New Roman"/>
                <a:sym typeface="Times New Roman"/>
              </a:rPr>
              <a:t> </a:t>
            </a:r>
            <a:r>
              <a:rPr b="1" sz="1800" lang="en">
                <a:solidFill>
                  <a:srgbClr val="222222"/>
                </a:solidFill>
              </a:rPr>
              <a:t>In summary, would you think that you learn less in this teacher's class compare to a native-speaker teacher's class? Please explain.</a:t>
            </a:r>
          </a:p>
          <a:p>
            <a:pPr rtl="0" lvl="0">
              <a:buNone/>
            </a:pPr>
            <a:r>
              <a:rPr sz="1800" lang="en">
                <a:solidFill>
                  <a:srgbClr val="222222"/>
                </a:solidFill>
                <a:latin typeface="Times New Roman"/>
                <a:ea typeface="Times New Roman"/>
                <a:cs typeface="Times New Roman"/>
                <a:sym typeface="Times New Roman"/>
              </a:rPr>
              <a:t>		</a:t>
            </a:r>
            <a:r>
              <a:rPr sz="1800" lang="en">
                <a:solidFill>
                  <a:srgbClr val="222222"/>
                </a:solidFill>
              </a:rPr>
              <a:t>“Our teacher was able to easily relate Japanese concepts and grammatical structures to their English equivalent... translate all concepts into a context that English-speakers could comprehend. As a result, I feel that my understanding of uniquely Japanese concepts is more complete and clear than if my teacher had been a native speaker. “ (sky, student of Japanese) </a:t>
            </a:r>
          </a:p>
          <a:p>
            <a:pPr rtl="0" lvl="0">
              <a:buClr>
                <a:srgbClr val="000000"/>
              </a:buClr>
              <a:buSzPct val="78571"/>
              <a:buFont typeface="Arial"/>
              <a:buNone/>
            </a:pPr>
            <a:r>
              <a:rPr sz="1400" lang="en">
                <a:solidFill>
                  <a:srgbClr val="222222"/>
                </a:solidFill>
                <a:latin typeface="Times New Roman"/>
                <a:ea typeface="Times New Roman"/>
                <a:cs typeface="Times New Roman"/>
                <a:sym typeface="Times New Roman"/>
              </a:rPr>
              <a:t>		</a:t>
            </a:r>
            <a:r>
              <a:rPr sz="1800" lang="en">
                <a:solidFill>
                  <a:srgbClr val="222222"/>
                </a:solidFill>
                <a:latin typeface="Times New Roman"/>
                <a:ea typeface="Times New Roman"/>
                <a:cs typeface="Times New Roman"/>
                <a:sym typeface="Times New Roman"/>
              </a:rPr>
              <a:t>“</a:t>
            </a:r>
            <a:r>
              <a:rPr sz="1800" lang="en">
                <a:solidFill>
                  <a:srgbClr val="222222"/>
                </a:solidFill>
              </a:rPr>
              <a:t>...I believe that the mother tongue of the teacher is unimportant as long as the teacher knows the information well and can teach it well.” (Joy, student of Chinese)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9"/>
                                        </p:tgtEl>
                                        <p:attrNameLst>
                                          <p:attrName>style.visibility</p:attrName>
                                        </p:attrNameLst>
                                      </p:cBhvr>
                                      <p:to>
                                        <p:strVal val="visible"/>
                                      </p:to>
                                    </p:set>
                                    <p:animEffect transition="in" filter="fade">
                                      <p:cBhvr>
                                        <p:cTn dur="1000"/>
                                        <p:tgtEl>
                                          <p:spTgt spid="89"/>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0">
                                            <p:txEl>
                                              <p:pRg st="0" end="0"/>
                                            </p:txEl>
                                          </p:spTgt>
                                        </p:tgtEl>
                                        <p:attrNameLst>
                                          <p:attrName>style.visibility</p:attrName>
                                        </p:attrNameLst>
                                      </p:cBhvr>
                                      <p:to>
                                        <p:strVal val="visible"/>
                                      </p:to>
                                    </p:set>
                                    <p:animEffect transition="in" filter="fade">
                                      <p:cBhvr>
                                        <p:cTn dur="1000"/>
                                        <p:tgtEl>
                                          <p:spTgt spid="90">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0">
                                            <p:txEl>
                                              <p:pRg st="1" end="1"/>
                                            </p:txEl>
                                          </p:spTgt>
                                        </p:tgtEl>
                                        <p:attrNameLst>
                                          <p:attrName>style.visibility</p:attrName>
                                        </p:attrNameLst>
                                      </p:cBhvr>
                                      <p:to>
                                        <p:strVal val="visible"/>
                                      </p:to>
                                    </p:set>
                                    <p:animEffect transition="in" filter="fade">
                                      <p:cBhvr>
                                        <p:cTn dur="1000"/>
                                        <p:tgtEl>
                                          <p:spTgt spid="90">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0">
                                            <p:txEl>
                                              <p:pRg st="2" end="2"/>
                                            </p:txEl>
                                          </p:spTgt>
                                        </p:tgtEl>
                                        <p:attrNameLst>
                                          <p:attrName>style.visibility</p:attrName>
                                        </p:attrNameLst>
                                      </p:cBhvr>
                                      <p:to>
                                        <p:strVal val="visible"/>
                                      </p:to>
                                    </p:set>
                                    <p:animEffect transition="in" filter="fade">
                                      <p:cBhvr>
                                        <p:cTn dur="1000"/>
                                        <p:tgtEl>
                                          <p:spTgt spid="90">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139527" x="457200"/>
            <a:ext cy="857400" cx="8229600"/>
          </a:xfrm>
          <a:prstGeom prst="rect">
            <a:avLst/>
          </a:prstGeom>
        </p:spPr>
        <p:txBody>
          <a:bodyPr bIns="91425" rIns="91425" lIns="91425" tIns="91425" anchor="b" anchorCtr="0">
            <a:noAutofit/>
          </a:bodyPr>
          <a:lstStyle/>
          <a:p>
            <a:pPr algn="ctr">
              <a:buNone/>
            </a:pPr>
            <a:r>
              <a:rPr lang="en"/>
              <a:t>Conclusion</a:t>
            </a:r>
          </a:p>
        </p:txBody>
      </p:sp>
      <p:sp>
        <p:nvSpPr>
          <p:cNvPr id="96" name="Shape 9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NN teachers are also able to provide excellent teaching</a:t>
            </a:r>
          </a:p>
          <a:p>
            <a:pPr rtl="0" lvl="0" indent="-419100" marL="457200">
              <a:buClr>
                <a:schemeClr val="dk1"/>
              </a:buClr>
              <a:buSzPct val="166666"/>
              <a:buFont typeface="Arial"/>
              <a:buChar char="•"/>
            </a:pPr>
            <a:r>
              <a:rPr lang="en"/>
              <a:t>Students learn culture from different aspects</a:t>
            </a:r>
          </a:p>
          <a:p>
            <a:pPr rtl="0" lvl="0" indent="-419100" marL="457200">
              <a:buClr>
                <a:schemeClr val="dk1"/>
              </a:buClr>
              <a:buSzPct val="166666"/>
              <a:buFont typeface="Arial"/>
              <a:buChar char="•"/>
            </a:pPr>
            <a:r>
              <a:rPr lang="en"/>
              <a:t>Students learn rich language knowledge from NN teachers</a:t>
            </a:r>
          </a:p>
          <a:p>
            <a:pPr lvl="0" indent="-419100" marL="457200">
              <a:buClr>
                <a:schemeClr val="dk1"/>
              </a:buClr>
              <a:buSzPct val="166666"/>
              <a:buFont typeface="Arial"/>
              <a:buChar char="•"/>
            </a:pPr>
            <a:r>
              <a:rPr lang="en"/>
              <a:t>A good lesson plan is the most important thing for student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5"/>
                                        </p:tgtEl>
                                        <p:attrNameLst>
                                          <p:attrName>style.visibility</p:attrName>
                                        </p:attrNameLst>
                                      </p:cBhvr>
                                      <p:to>
                                        <p:strVal val="visible"/>
                                      </p:to>
                                    </p:set>
                                    <p:animEffect transition="in" filter="fade">
                                      <p:cBhvr>
                                        <p:cTn dur="1000"/>
                                        <p:tgtEl>
                                          <p:spTgt spid="9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6">
                                            <p:txEl>
                                              <p:pRg st="0" end="0"/>
                                            </p:txEl>
                                          </p:spTgt>
                                        </p:tgtEl>
                                        <p:attrNameLst>
                                          <p:attrName>style.visibility</p:attrName>
                                        </p:attrNameLst>
                                      </p:cBhvr>
                                      <p:to>
                                        <p:strVal val="visible"/>
                                      </p:to>
                                    </p:set>
                                    <p:animEffect transition="in" filter="fade">
                                      <p:cBhvr>
                                        <p:cTn dur="1000"/>
                                        <p:tgtEl>
                                          <p:spTgt spid="96">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6">
                                            <p:txEl>
                                              <p:pRg st="1" end="1"/>
                                            </p:txEl>
                                          </p:spTgt>
                                        </p:tgtEl>
                                        <p:attrNameLst>
                                          <p:attrName>style.visibility</p:attrName>
                                        </p:attrNameLst>
                                      </p:cBhvr>
                                      <p:to>
                                        <p:strVal val="visible"/>
                                      </p:to>
                                    </p:set>
                                    <p:animEffect transition="in" filter="fade">
                                      <p:cBhvr>
                                        <p:cTn dur="1000"/>
                                        <p:tgtEl>
                                          <p:spTgt spid="96">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6">
                                            <p:txEl>
                                              <p:pRg st="2" end="2"/>
                                            </p:txEl>
                                          </p:spTgt>
                                        </p:tgtEl>
                                        <p:attrNameLst>
                                          <p:attrName>style.visibility</p:attrName>
                                        </p:attrNameLst>
                                      </p:cBhvr>
                                      <p:to>
                                        <p:strVal val="visible"/>
                                      </p:to>
                                    </p:set>
                                    <p:animEffect transition="in" filter="fade">
                                      <p:cBhvr>
                                        <p:cTn dur="1000"/>
                                        <p:tgtEl>
                                          <p:spTgt spid="96">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6">
                                            <p:txEl>
                                              <p:pRg st="3" end="3"/>
                                            </p:txEl>
                                          </p:spTgt>
                                        </p:tgtEl>
                                        <p:attrNameLst>
                                          <p:attrName>style.visibility</p:attrName>
                                        </p:attrNameLst>
                                      </p:cBhvr>
                                      <p:to>
                                        <p:strVal val="visible"/>
                                      </p:to>
                                    </p:set>
                                    <p:animEffect transition="in" filter="fade">
                                      <p:cBhvr>
                                        <p:cTn dur="1000"/>
                                        <p:tgtEl>
                                          <p:spTgt spid="96">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139527" x="457200"/>
            <a:ext cy="857400" cx="8229600"/>
          </a:xfrm>
          <a:prstGeom prst="rect">
            <a:avLst/>
          </a:prstGeom>
        </p:spPr>
        <p:txBody>
          <a:bodyPr bIns="91425" rIns="91425" lIns="91425" tIns="91425" anchor="b" anchorCtr="0">
            <a:noAutofit/>
          </a:bodyPr>
          <a:lstStyle/>
          <a:p>
            <a:pPr>
              <a:buNone/>
            </a:pPr>
            <a:r>
              <a:rPr lang="en"/>
              <a:t>Further step</a:t>
            </a:r>
          </a:p>
        </p:txBody>
      </p:sp>
      <p:sp>
        <p:nvSpPr>
          <p:cNvPr id="102" name="Shape 102"/>
          <p:cNvSpPr txBox="1"/>
          <p:nvPr>
            <p:ph idx="1" type="body"/>
          </p:nvPr>
        </p:nvSpPr>
        <p:spPr>
          <a:xfrm>
            <a:off y="1155575" x="457200"/>
            <a:ext cy="3725699" cx="8229600"/>
          </a:xfrm>
          <a:prstGeom prst="rect">
            <a:avLst/>
          </a:prstGeom>
        </p:spPr>
        <p:txBody>
          <a:bodyPr bIns="91425" rIns="91425" lIns="91425" tIns="91425" anchor="t" anchorCtr="0">
            <a:noAutofit/>
          </a:bodyPr>
          <a:lstStyle/>
          <a:p>
            <a:pPr rtl="0" lvl="0">
              <a:buNone/>
            </a:pPr>
            <a:r>
              <a:rPr lang="en"/>
              <a:t>1. get teachers permission </a:t>
            </a:r>
          </a:p>
          <a:p>
            <a:pPr rtl="0" lvl="0">
              <a:buNone/>
            </a:pPr>
            <a:r>
              <a:rPr lang="en"/>
              <a:t>2. post on SLS department website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139527" x="457200"/>
            <a:ext cy="857400" cx="8229600"/>
          </a:xfrm>
          <a:prstGeom prst="rect">
            <a:avLst/>
          </a:prstGeom>
        </p:spPr>
        <p:txBody>
          <a:bodyPr bIns="91425" rIns="91425" lIns="91425" tIns="91425" anchor="b" anchorCtr="0">
            <a:noAutofit/>
          </a:bodyPr>
          <a:lstStyle/>
          <a:p>
            <a:pPr>
              <a:buNone/>
            </a:pPr>
            <a:r>
              <a:rPr lang="en"/>
              <a:t>Reference</a:t>
            </a:r>
          </a:p>
        </p:txBody>
      </p:sp>
      <p:sp>
        <p:nvSpPr>
          <p:cNvPr id="108" name="Shape 108"/>
          <p:cNvSpPr txBox="1"/>
          <p:nvPr>
            <p:ph idx="1" type="body"/>
          </p:nvPr>
        </p:nvSpPr>
        <p:spPr>
          <a:xfrm>
            <a:off y="1190825" x="457200"/>
            <a:ext cy="3725699" cx="8229600"/>
          </a:xfrm>
          <a:prstGeom prst="rect">
            <a:avLst/>
          </a:prstGeom>
        </p:spPr>
        <p:txBody>
          <a:bodyPr bIns="91425" rIns="91425" lIns="91425" tIns="91425" anchor="t" anchorCtr="0">
            <a:noAutofit/>
          </a:bodyPr>
          <a:lstStyle/>
          <a:p>
            <a:pPr rtl="0" lvl="0">
              <a:buNone/>
            </a:pPr>
            <a:r>
              <a:rPr sz="1200" lang="en">
                <a:solidFill>
                  <a:srgbClr val="000000"/>
                </a:solidFill>
              </a:rPr>
              <a:t>Faez (2011) Reconceptualizing the Native/Nonnative Speaker Dichotomy, Journal of Language, Identity &amp; Education,, 231-249 </a:t>
            </a:r>
          </a:p>
          <a:p>
            <a:pPr rtl="0" lvl="0">
              <a:buClr>
                <a:srgbClr val="000000"/>
              </a:buClr>
              <a:buSzPct val="100000"/>
              <a:buFont typeface="Arial"/>
              <a:buNone/>
            </a:pPr>
            <a:r>
              <a:rPr sz="1100" lang="en">
                <a:solidFill>
                  <a:srgbClr val="000000"/>
                </a:solidFill>
              </a:rPr>
              <a:t>					</a:t>
            </a:r>
          </a:p>
          <a:p>
            <a:pPr rtl="0" lvl="0">
              <a:buClr>
                <a:srgbClr val="000000"/>
              </a:buClr>
              <a:buSzPct val="100000"/>
              <a:buFont typeface="Arial"/>
              <a:buNone/>
            </a:pPr>
            <a:r>
              <a:rPr sz="1100" lang="en">
                <a:solidFill>
                  <a:srgbClr val="000000"/>
                </a:solidFill>
              </a:rPr>
              <a:t>				</a:t>
            </a:r>
          </a:p>
          <a:p>
            <a:pPr rtl="0" lvl="0">
              <a:buClr>
                <a:srgbClr val="000000"/>
              </a:buClr>
              <a:buSzPct val="100000"/>
              <a:buFont typeface="Arial"/>
              <a:buNone/>
            </a:pPr>
            <a:r>
              <a:rPr sz="1100" lang="en">
                <a:solidFill>
                  <a:srgbClr val="000000"/>
                </a:solidFill>
              </a:rPr>
              <a:t>			</a:t>
            </a:r>
          </a:p>
          <a:p>
            <a:pPr rtl="0" lvl="0">
              <a:buClr>
                <a:srgbClr val="000000"/>
              </a:buClr>
              <a:buSzPct val="100000"/>
              <a:buFont typeface="Arial"/>
              <a:buNone/>
            </a:pPr>
            <a:r>
              <a:rPr sz="1100" lang="en">
                <a:solidFill>
                  <a:srgbClr val="000000"/>
                </a:solidFill>
              </a:rPr>
              <a:t>		</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title"/>
          </p:nvPr>
        </p:nvSpPr>
        <p:spPr>
          <a:xfrm>
            <a:off y="139527" x="372750"/>
            <a:ext cy="857400" cx="8229600"/>
          </a:xfrm>
          <a:prstGeom prst="rect">
            <a:avLst/>
          </a:prstGeom>
        </p:spPr>
        <p:txBody>
          <a:bodyPr bIns="91425" rIns="91425" lIns="91425" tIns="91425" anchor="b" anchorCtr="0">
            <a:noAutofit/>
          </a:bodyPr>
          <a:lstStyle/>
          <a:p>
            <a:pPr>
              <a:buNone/>
            </a:pPr>
            <a:r>
              <a:rPr lang="en"/>
              <a:t>Globalization</a:t>
            </a:r>
          </a:p>
        </p:txBody>
      </p:sp>
      <p:sp>
        <p:nvSpPr>
          <p:cNvPr id="41" name="Shape 41"/>
          <p:cNvSpPr txBox="1"/>
          <p:nvPr>
            <p:ph idx="1" type="body"/>
          </p:nvPr>
        </p:nvSpPr>
        <p:spPr>
          <a:xfrm>
            <a:off y="1200150" x="457200"/>
            <a:ext cy="1838700" cx="82992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Economic trade</a:t>
            </a:r>
          </a:p>
          <a:p>
            <a:pPr rtl="0" lvl="0" indent="-419100" marL="457200">
              <a:buClr>
                <a:schemeClr val="dk1"/>
              </a:buClr>
              <a:buSzPct val="166666"/>
              <a:buFont typeface="Arial"/>
              <a:buChar char="•"/>
            </a:pPr>
            <a:r>
              <a:rPr lang="en"/>
              <a:t>culture exchange</a:t>
            </a:r>
          </a:p>
          <a:p>
            <a:pPr rtl="0" lvl="0" indent="-419100" marL="457200">
              <a:buClr>
                <a:schemeClr val="dk1"/>
              </a:buClr>
              <a:buSzPct val="166666"/>
              <a:buFont typeface="Arial"/>
              <a:buChar char="•"/>
            </a:pPr>
            <a:r>
              <a:rPr lang="en"/>
              <a:t>second language learning </a:t>
            </a:r>
          </a:p>
          <a:p>
            <a:r>
              <a:t/>
            </a:r>
          </a:p>
          <a:p>
            <a:r>
              <a:t/>
            </a:r>
          </a:p>
        </p:txBody>
      </p:sp>
      <p:sp>
        <p:nvSpPr>
          <p:cNvPr id="42" name="Shape 42"/>
          <p:cNvSpPr txBox="1"/>
          <p:nvPr/>
        </p:nvSpPr>
        <p:spPr>
          <a:xfrm>
            <a:off y="3242075" x="611250"/>
            <a:ext cy="1238099" cx="7991100"/>
          </a:xfrm>
          <a:prstGeom prst="rect">
            <a:avLst/>
          </a:prstGeom>
          <a:ln w="76200" cap="flat">
            <a:solidFill>
              <a:srgbClr val="000000"/>
            </a:solidFill>
            <a:prstDash val="solid"/>
            <a:round/>
            <a:headEnd w="med" len="med" type="none"/>
            <a:tailEnd w="med" len="med" type="none"/>
          </a:ln>
        </p:spPr>
        <p:txBody>
          <a:bodyPr bIns="91425" rIns="91425" lIns="91425" tIns="91425" anchor="t" anchorCtr="0">
            <a:noAutofit/>
          </a:bodyPr>
          <a:lstStyle/>
          <a:p>
            <a:pPr>
              <a:buNone/>
            </a:pPr>
            <a:r>
              <a:rPr sz="2400" lang="en">
                <a:solidFill>
                  <a:srgbClr val="351C75"/>
                </a:solidFill>
              </a:rPr>
              <a:t>World wide demand for language learning: second language learners become a teacher of the second language : (Faez 2011) </a:t>
            </a:r>
          </a:p>
        </p:txBody>
      </p:sp>
      <p:sp>
        <p:nvSpPr>
          <p:cNvPr id="43" name="Shape 43"/>
          <p:cNvSpPr/>
          <p:nvPr/>
        </p:nvSpPr>
        <p:spPr>
          <a:xfrm>
            <a:off y="450212" x="851497"/>
            <a:ext cy="4029966" cx="7807374"/>
          </a:xfrm>
          <a:prstGeom prst="irregularSeal2">
            <a:avLst/>
          </a:prstGeom>
          <a:solidFill>
            <a:srgbClr val="F1C23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buNone/>
            </a:pPr>
            <a:r>
              <a:rPr sz="3000" lang="en"/>
              <a:t>      Non-Native </a:t>
            </a:r>
          </a:p>
          <a:p>
            <a:pPr rtl="0" lvl="0">
              <a:buNone/>
            </a:pPr>
            <a:r>
              <a:rPr sz="3000" lang="en"/>
              <a:t>	  Language</a:t>
            </a:r>
          </a:p>
          <a:p>
            <a:pPr>
              <a:buNone/>
            </a:pPr>
            <a:r>
              <a:rPr sz="3000" lang="en"/>
              <a:t>	  Teachers!</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1000"/>
                                        <p:tgtEl>
                                          <p:spTgt spid="4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1">
                                            <p:txEl>
                                              <p:pRg st="0" end="0"/>
                                            </p:txEl>
                                          </p:spTgt>
                                        </p:tgtEl>
                                        <p:attrNameLst>
                                          <p:attrName>style.visibility</p:attrName>
                                        </p:attrNameLst>
                                      </p:cBhvr>
                                      <p:to>
                                        <p:strVal val="visible"/>
                                      </p:to>
                                    </p:set>
                                    <p:animEffect transition="in" filter="fade">
                                      <p:cBhvr>
                                        <p:cTn dur="1000"/>
                                        <p:tgtEl>
                                          <p:spTgt spid="41">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1">
                                            <p:txEl>
                                              <p:pRg st="1" end="1"/>
                                            </p:txEl>
                                          </p:spTgt>
                                        </p:tgtEl>
                                        <p:attrNameLst>
                                          <p:attrName>style.visibility</p:attrName>
                                        </p:attrNameLst>
                                      </p:cBhvr>
                                      <p:to>
                                        <p:strVal val="visible"/>
                                      </p:to>
                                    </p:set>
                                    <p:animEffect transition="in" filter="fade">
                                      <p:cBhvr>
                                        <p:cTn dur="1000"/>
                                        <p:tgtEl>
                                          <p:spTgt spid="41">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1">
                                            <p:txEl>
                                              <p:pRg st="2" end="2"/>
                                            </p:txEl>
                                          </p:spTgt>
                                        </p:tgtEl>
                                        <p:attrNameLst>
                                          <p:attrName>style.visibility</p:attrName>
                                        </p:attrNameLst>
                                      </p:cBhvr>
                                      <p:to>
                                        <p:strVal val="visible"/>
                                      </p:to>
                                    </p:set>
                                    <p:animEffect transition="in" filter="fade">
                                      <p:cBhvr>
                                        <p:cTn dur="1000"/>
                                        <p:tgtEl>
                                          <p:spTgt spid="41">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1">
                                            <p:txEl>
                                              <p:pRg st="3" end="3"/>
                                            </p:txEl>
                                          </p:spTgt>
                                        </p:tgtEl>
                                        <p:attrNameLst>
                                          <p:attrName>style.visibility</p:attrName>
                                        </p:attrNameLst>
                                      </p:cBhvr>
                                      <p:to>
                                        <p:strVal val="visible"/>
                                      </p:to>
                                    </p:set>
                                    <p:animEffect transition="in" filter="fade">
                                      <p:cBhvr>
                                        <p:cTn dur="1000"/>
                                        <p:tgtEl>
                                          <p:spTgt spid="41">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1">
                                            <p:txEl>
                                              <p:pRg st="4" end="4"/>
                                            </p:txEl>
                                          </p:spTgt>
                                        </p:tgtEl>
                                        <p:attrNameLst>
                                          <p:attrName>style.visibility</p:attrName>
                                        </p:attrNameLst>
                                      </p:cBhvr>
                                      <p:to>
                                        <p:strVal val="visible"/>
                                      </p:to>
                                    </p:set>
                                    <p:animEffect transition="in" filter="fade">
                                      <p:cBhvr>
                                        <p:cTn dur="1000"/>
                                        <p:tgtEl>
                                          <p:spTgt spid="41">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1000"/>
                                        <p:tgtEl>
                                          <p:spTgt spid="42"/>
                                        </p:tgtEl>
                                      </p:cBhvr>
                                    </p:animEffect>
                                  </p:childTnLst>
                                </p:cTn>
                              </p:par>
                            </p:childTnLst>
                          </p:cTn>
                        </p:par>
                      </p:childTnLst>
                    </p:cTn>
                  </p:par>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400"/>
                                        <p:tgtEl>
                                          <p:spTgt spid="43"/>
                                        </p:tgtEl>
                                        <p:attrNameLst>
                                          <p:attrName>ppt_x</p:attrName>
                                        </p:attrNameLst>
                                      </p:cBhvr>
                                      <p:tavLst>
                                        <p:tav tm="0" fmla="">
                                          <p:val>
                                            <p:strVal val="#ppt_x-1"/>
                                          </p:val>
                                        </p:tav>
                                        <p:tav tm="100000" fmla="">
                                          <p:val>
                                            <p:strVal val="#ppt_x"/>
                                          </p:val>
                                        </p:tav>
                                      </p:tavLst>
                                    </p:anim>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200"/>
                                        <p:tgtEl>
                                          <p:spTgt spid="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139527" x="457200"/>
            <a:ext cy="857400" cx="8229600"/>
          </a:xfrm>
          <a:prstGeom prst="rect">
            <a:avLst/>
          </a:prstGeom>
        </p:spPr>
        <p:txBody>
          <a:bodyPr bIns="91425" rIns="91425" lIns="91425" tIns="91425" anchor="b" anchorCtr="0">
            <a:noAutofit/>
          </a:bodyPr>
          <a:lstStyle/>
          <a:p>
            <a:pPr>
              <a:buNone/>
            </a:pPr>
            <a:r>
              <a:rPr lang="en"/>
              <a:t>Goals</a:t>
            </a:r>
          </a:p>
        </p:txBody>
      </p:sp>
      <p:sp>
        <p:nvSpPr>
          <p:cNvPr id="49" name="Shape 4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55600" marL="457200">
              <a:buClr>
                <a:schemeClr val="dk1"/>
              </a:buClr>
              <a:buSzPct val="166666"/>
              <a:buFont typeface="Arial"/>
              <a:buChar char="•"/>
            </a:pPr>
            <a:r>
              <a:rPr b="1" sz="2000" lang="en"/>
              <a:t>Introduce Issues on NN teachers</a:t>
            </a:r>
          </a:p>
          <a:p>
            <a:pPr rtl="0" lvl="0">
              <a:buNone/>
            </a:pPr>
            <a:r>
              <a:rPr lang="en"/>
              <a:t>	</a:t>
            </a:r>
            <a:r>
              <a:rPr sz="1800" lang="en"/>
              <a:t>1. Challenge on NN teachers	</a:t>
            </a:r>
          </a:p>
          <a:p>
            <a:pPr rtl="0" lvl="0">
              <a:buNone/>
            </a:pPr>
            <a:r>
              <a:rPr sz="1800" lang="en"/>
              <a:t>	2. demand on NS teachers than NN teachers</a:t>
            </a:r>
          </a:p>
          <a:p>
            <a:pPr rtl="0" lvl="0" indent="-355600" marL="457200">
              <a:buClr>
                <a:schemeClr val="dk1"/>
              </a:buClr>
              <a:buSzPct val="166666"/>
              <a:buFont typeface="Arial"/>
              <a:buChar char="•"/>
            </a:pPr>
            <a:r>
              <a:rPr b="1" sz="2000" lang="en"/>
              <a:t>Excellent teaching from NN teachers</a:t>
            </a:r>
          </a:p>
          <a:p>
            <a:pPr rtl="0" lvl="0">
              <a:buNone/>
            </a:pPr>
            <a:r>
              <a:rPr lang="en"/>
              <a:t>	</a:t>
            </a:r>
            <a:r>
              <a:rPr sz="1800" lang="en"/>
              <a:t>1. teach students detailly in grammar </a:t>
            </a:r>
          </a:p>
          <a:p>
            <a:pPr rtl="0" lvl="0">
              <a:buNone/>
            </a:pPr>
            <a:r>
              <a:rPr sz="1800" lang="en"/>
              <a:t>	2. teach students culture in different perspective </a:t>
            </a:r>
          </a:p>
          <a:p>
            <a:pPr rtl="0" lvl="0" indent="-355600" marL="457200">
              <a:buClr>
                <a:schemeClr val="dk1"/>
              </a:buClr>
              <a:buSzPct val="166666"/>
              <a:buFont typeface="Arial"/>
              <a:buChar char="•"/>
            </a:pPr>
            <a:r>
              <a:rPr b="1" sz="2000" lang="en"/>
              <a:t>Important contributions from NN teachers</a:t>
            </a:r>
          </a:p>
          <a:p>
            <a:pPr rtl="0" lvl="0">
              <a:buNone/>
            </a:pPr>
            <a:r>
              <a:rPr sz="2400" lang="en"/>
              <a:t>	</a:t>
            </a:r>
            <a:r>
              <a:rPr sz="1800" lang="en"/>
              <a:t>1. As a model to their students, and encouraging students </a:t>
            </a:r>
          </a:p>
          <a:p>
            <a:pPr rtl="0" lvl="0">
              <a:buNone/>
            </a:pPr>
            <a:r>
              <a:rPr sz="1800" lang="en"/>
              <a:t>	2. Understand students’ difficulty by their own learning experience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600"/>
                                        <p:tgtEl>
                                          <p:spTgt spid="4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0" end="0"/>
                                            </p:txEl>
                                          </p:spTgt>
                                        </p:tgtEl>
                                        <p:attrNameLst>
                                          <p:attrName>style.visibility</p:attrName>
                                        </p:attrNameLst>
                                      </p:cBhvr>
                                      <p:to>
                                        <p:strVal val="visible"/>
                                      </p:to>
                                    </p:set>
                                    <p:animEffect transition="in" filter="fade">
                                      <p:cBhvr>
                                        <p:cTn dur="500"/>
                                        <p:tgtEl>
                                          <p:spTgt spid="49">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1" end="1"/>
                                            </p:txEl>
                                          </p:spTgt>
                                        </p:tgtEl>
                                        <p:attrNameLst>
                                          <p:attrName>style.visibility</p:attrName>
                                        </p:attrNameLst>
                                      </p:cBhvr>
                                      <p:to>
                                        <p:strVal val="visible"/>
                                      </p:to>
                                    </p:set>
                                    <p:animEffect transition="in" filter="fade">
                                      <p:cBhvr>
                                        <p:cTn dur="500"/>
                                        <p:tgtEl>
                                          <p:spTgt spid="49">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2" end="2"/>
                                            </p:txEl>
                                          </p:spTgt>
                                        </p:tgtEl>
                                        <p:attrNameLst>
                                          <p:attrName>style.visibility</p:attrName>
                                        </p:attrNameLst>
                                      </p:cBhvr>
                                      <p:to>
                                        <p:strVal val="visible"/>
                                      </p:to>
                                    </p:set>
                                    <p:animEffect transition="in" filter="fade">
                                      <p:cBhvr>
                                        <p:cTn dur="500"/>
                                        <p:tgtEl>
                                          <p:spTgt spid="49">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3" end="3"/>
                                            </p:txEl>
                                          </p:spTgt>
                                        </p:tgtEl>
                                        <p:attrNameLst>
                                          <p:attrName>style.visibility</p:attrName>
                                        </p:attrNameLst>
                                      </p:cBhvr>
                                      <p:to>
                                        <p:strVal val="visible"/>
                                      </p:to>
                                    </p:set>
                                    <p:animEffect transition="in" filter="fade">
                                      <p:cBhvr>
                                        <p:cTn dur="500"/>
                                        <p:tgtEl>
                                          <p:spTgt spid="49">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4" end="4"/>
                                            </p:txEl>
                                          </p:spTgt>
                                        </p:tgtEl>
                                        <p:attrNameLst>
                                          <p:attrName>style.visibility</p:attrName>
                                        </p:attrNameLst>
                                      </p:cBhvr>
                                      <p:to>
                                        <p:strVal val="visible"/>
                                      </p:to>
                                    </p:set>
                                    <p:animEffect transition="in" filter="fade">
                                      <p:cBhvr>
                                        <p:cTn dur="500"/>
                                        <p:tgtEl>
                                          <p:spTgt spid="49">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5" end="5"/>
                                            </p:txEl>
                                          </p:spTgt>
                                        </p:tgtEl>
                                        <p:attrNameLst>
                                          <p:attrName>style.visibility</p:attrName>
                                        </p:attrNameLst>
                                      </p:cBhvr>
                                      <p:to>
                                        <p:strVal val="visible"/>
                                      </p:to>
                                    </p:set>
                                    <p:animEffect transition="in" filter="fade">
                                      <p:cBhvr>
                                        <p:cTn dur="500"/>
                                        <p:tgtEl>
                                          <p:spTgt spid="49">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6" end="6"/>
                                            </p:txEl>
                                          </p:spTgt>
                                        </p:tgtEl>
                                        <p:attrNameLst>
                                          <p:attrName>style.visibility</p:attrName>
                                        </p:attrNameLst>
                                      </p:cBhvr>
                                      <p:to>
                                        <p:strVal val="visible"/>
                                      </p:to>
                                    </p:set>
                                    <p:animEffect transition="in" filter="fade">
                                      <p:cBhvr>
                                        <p:cTn dur="500"/>
                                        <p:tgtEl>
                                          <p:spTgt spid="49">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7" end="7"/>
                                            </p:txEl>
                                          </p:spTgt>
                                        </p:tgtEl>
                                        <p:attrNameLst>
                                          <p:attrName>style.visibility</p:attrName>
                                        </p:attrNameLst>
                                      </p:cBhvr>
                                      <p:to>
                                        <p:strVal val="visible"/>
                                      </p:to>
                                    </p:set>
                                    <p:animEffect transition="in" filter="fade">
                                      <p:cBhvr>
                                        <p:cTn dur="500"/>
                                        <p:tgtEl>
                                          <p:spTgt spid="49">
                                            <p:txEl>
                                              <p:pRg st="7" end="7"/>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8" end="8"/>
                                            </p:txEl>
                                          </p:spTgt>
                                        </p:tgtEl>
                                        <p:attrNameLst>
                                          <p:attrName>style.visibility</p:attrName>
                                        </p:attrNameLst>
                                      </p:cBhvr>
                                      <p:to>
                                        <p:strVal val="visible"/>
                                      </p:to>
                                    </p:set>
                                    <p:animEffect transition="in" filter="fade">
                                      <p:cBhvr>
                                        <p:cTn dur="500"/>
                                        <p:tgtEl>
                                          <p:spTgt spid="49">
                                            <p:txEl>
                                              <p:pRg st="8" end="8"/>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9">
                                            <p:txEl>
                                              <p:pRg st="9" end="9"/>
                                            </p:txEl>
                                          </p:spTgt>
                                        </p:tgtEl>
                                        <p:attrNameLst>
                                          <p:attrName>style.visibility</p:attrName>
                                        </p:attrNameLst>
                                      </p:cBhvr>
                                      <p:to>
                                        <p:strVal val="visible"/>
                                      </p:to>
                                    </p:set>
                                    <p:animEffect transition="in" filter="fade">
                                      <p:cBhvr>
                                        <p:cTn dur="500"/>
                                        <p:tgtEl>
                                          <p:spTgt spid="49">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139527" x="457200"/>
            <a:ext cy="857400" cx="8229600"/>
          </a:xfrm>
          <a:prstGeom prst="rect">
            <a:avLst/>
          </a:prstGeom>
        </p:spPr>
        <p:txBody>
          <a:bodyPr bIns="91425" rIns="91425" lIns="91425" tIns="91425" anchor="b" anchorCtr="0">
            <a:noAutofit/>
          </a:bodyPr>
          <a:lstStyle/>
          <a:p>
            <a:pPr>
              <a:buNone/>
            </a:pPr>
            <a:r>
              <a:rPr lang="en"/>
              <a:t>Interviews with teachers</a:t>
            </a:r>
          </a:p>
        </p:txBody>
      </p:sp>
      <p:sp>
        <p:nvSpPr>
          <p:cNvPr id="55" name="Shape 5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b="1" sz="2400" lang="en"/>
              <a:t>Reed: Non-Native Chinese teacher</a:t>
            </a:r>
          </a:p>
          <a:p>
            <a:pPr rtl="0" lvl="0">
              <a:buNone/>
            </a:pPr>
            <a:r>
              <a:rPr sz="2400" lang="en"/>
              <a:t>		Teaching Chinese for 3 years</a:t>
            </a:r>
          </a:p>
          <a:p>
            <a:pPr rtl="0" lvl="0" indent="-381000" marL="457200">
              <a:buClr>
                <a:schemeClr val="dk1"/>
              </a:buClr>
              <a:buSzPct val="166666"/>
              <a:buFont typeface="Arial"/>
              <a:buChar char="•"/>
            </a:pPr>
            <a:r>
              <a:rPr b="1" sz="2400" lang="en"/>
              <a:t>Terry: Non-Native Japanese teacher</a:t>
            </a:r>
          </a:p>
          <a:p>
            <a:pPr rtl="0" lvl="0">
              <a:buNone/>
            </a:pPr>
            <a:r>
              <a:rPr sz="2400" lang="en"/>
              <a:t>		Teaching Japanese more than 20 years</a:t>
            </a:r>
          </a:p>
          <a:p>
            <a:pPr rtl="0" lvl="0" indent="-381000" marL="457200">
              <a:buClr>
                <a:schemeClr val="dk1"/>
              </a:buClr>
              <a:buSzPct val="166666"/>
              <a:buFont typeface="Arial"/>
              <a:buChar char="•"/>
            </a:pPr>
            <a:r>
              <a:rPr b="1" sz="2400" lang="en"/>
              <a:t>Geoffrey: Non-Native Japanese teacher</a:t>
            </a:r>
          </a:p>
          <a:p>
            <a:pPr rtl="0" lvl="0">
              <a:buNone/>
            </a:pPr>
            <a:r>
              <a:rPr sz="2400" lang="en"/>
              <a:t>		 Teaching Japanese for 4 semesters</a:t>
            </a:r>
          </a:p>
          <a:p>
            <a:pPr rtl="0" lvl="0" indent="-381000" marL="457200">
              <a:buClr>
                <a:schemeClr val="dk1"/>
              </a:buClr>
              <a:buSzPct val="166666"/>
              <a:buFont typeface="Arial"/>
              <a:buChar char="•"/>
            </a:pPr>
            <a:r>
              <a:rPr b="1" sz="2400" lang="en"/>
              <a:t>Aya: Non-Native ELI teacher</a:t>
            </a:r>
          </a:p>
          <a:p>
            <a:pPr lvl="0">
              <a:buNone/>
            </a:pPr>
            <a:r>
              <a:rPr b="1" sz="2400" lang="en"/>
              <a:t>		  </a:t>
            </a:r>
            <a:r>
              <a:rPr sz="2400" lang="en"/>
              <a:t>Teaching English for 3 years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idx="1" type="body"/>
          </p:nvPr>
        </p:nvSpPr>
        <p:spPr>
          <a:xfrm>
            <a:off y="1187725" x="506900"/>
            <a:ext cy="3725699" cx="8229600"/>
          </a:xfrm>
          <a:prstGeom prst="rect">
            <a:avLst/>
          </a:prstGeom>
        </p:spPr>
        <p:txBody>
          <a:bodyPr bIns="91425" rIns="91425" lIns="91425" tIns="91425" anchor="t" anchorCtr="0">
            <a:noAutofit/>
          </a:bodyPr>
          <a:lstStyle/>
          <a:p>
            <a:pPr rtl="0" lvl="0">
              <a:buNone/>
            </a:pPr>
            <a:r>
              <a:rPr lang="en"/>
              <a:t>
</a:t>
            </a:r>
          </a:p>
          <a:p>
            <a:pPr indent="457200" marL="2286000">
              <a:buNone/>
            </a:pPr>
            <a:r>
              <a:rPr lang="en"/>
              <a:t>Interview video</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139527" x="457200"/>
            <a:ext cy="857400" cx="8229600"/>
          </a:xfrm>
          <a:prstGeom prst="rect">
            <a:avLst/>
          </a:prstGeom>
        </p:spPr>
        <p:txBody>
          <a:bodyPr bIns="91425" rIns="91425" lIns="91425" tIns="91425" anchor="b" anchorCtr="0">
            <a:noAutofit/>
          </a:bodyPr>
          <a:lstStyle/>
          <a:p>
            <a:pPr>
              <a:buNone/>
            </a:pPr>
            <a:r>
              <a:rPr sz="3000" lang="en"/>
              <a:t>Results from student survey of NN teachers </a:t>
            </a:r>
          </a:p>
        </p:txBody>
      </p:sp>
      <p:sp>
        <p:nvSpPr>
          <p:cNvPr id="66" name="Shape 6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Students’ perspective of NN teachers</a:t>
            </a:r>
          </a:p>
          <a:p>
            <a:pPr rtl="0" lvl="0" indent="-419100" marL="457200">
              <a:buClr>
                <a:schemeClr val="dk1"/>
              </a:buClr>
              <a:buSzPct val="166666"/>
              <a:buFont typeface="Arial"/>
              <a:buChar char="•"/>
            </a:pPr>
            <a:r>
              <a:rPr lang="en"/>
              <a:t>Participation: Chinese and Japanese students</a:t>
            </a:r>
          </a:p>
          <a:p>
            <a:pPr rtl="0" lvl="0" indent="-419100" marL="457200">
              <a:buClr>
                <a:schemeClr val="dk1"/>
              </a:buClr>
              <a:buSzPct val="166666"/>
              <a:buFont typeface="Arial"/>
              <a:buChar char="•"/>
            </a:pPr>
            <a:r>
              <a:rPr lang="en"/>
              <a:t>4 questions</a:t>
            </a:r>
          </a:p>
          <a:p>
            <a:pPr lvl="0" indent="-419100" marL="457200">
              <a:buClr>
                <a:schemeClr val="dk1"/>
              </a:buClr>
              <a:buSzPct val="166666"/>
              <a:buFont typeface="Arial"/>
              <a:buChar char="•"/>
            </a:pPr>
            <a:r>
              <a:rPr lang="en"/>
              <a:t>Students’ response for the four questions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127102" x="370225"/>
            <a:ext cy="857400" cx="8229600"/>
          </a:xfrm>
          <a:prstGeom prst="rect">
            <a:avLst/>
          </a:prstGeom>
        </p:spPr>
        <p:txBody>
          <a:bodyPr bIns="91425" rIns="91425" lIns="91425" tIns="91425" anchor="b" anchorCtr="0">
            <a:noAutofit/>
          </a:bodyPr>
          <a:lstStyle/>
          <a:p>
            <a:pPr>
              <a:buNone/>
            </a:pPr>
            <a:r>
              <a:rPr lang="en"/>
              <a:t>Question #1</a:t>
            </a:r>
          </a:p>
        </p:txBody>
      </p:sp>
      <p:sp>
        <p:nvSpPr>
          <p:cNvPr id="72" name="Shape 7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b="1" sz="1800" lang="en">
                <a:solidFill>
                  <a:srgbClr val="000000"/>
                </a:solidFill>
              </a:rPr>
              <a:t>What is your first reaction when you found out your teacher is a non-native speaker of the target language?</a:t>
            </a:r>
          </a:p>
          <a:p>
            <a:pPr rtl="0" lvl="0" indent="0" marL="0">
              <a:buNone/>
            </a:pPr>
            <a:r>
              <a:rPr sz="1800" lang="en"/>
              <a:t>	“I started out with no presuppositions regarding the competency of our teacher and his ability to teach the language. It seemed that he had studied Japanese for some time and had lived in the country for a respectable about of time. ..” (Sky, student of Japanese)</a:t>
            </a:r>
          </a:p>
          <a:p>
            <a:pPr rtl="0" lvl="0" indent="0" marL="0">
              <a:buNone/>
            </a:pPr>
            <a:r>
              <a:rPr sz="1200" lang="en"/>
              <a:t>	</a:t>
            </a:r>
            <a:r>
              <a:rPr sz="1800" lang="en"/>
              <a:t>“THAT’S SO COOL!”(Timmy, student of Chinese)</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1"/>
                                        </p:tgtEl>
                                        <p:attrNameLst>
                                          <p:attrName>style.visibility</p:attrName>
                                        </p:attrNameLst>
                                      </p:cBhvr>
                                      <p:to>
                                        <p:strVal val="visible"/>
                                      </p:to>
                                    </p:set>
                                    <p:animEffect transition="in" filter="fade">
                                      <p:cBhvr>
                                        <p:cTn dur="1000"/>
                                        <p:tgtEl>
                                          <p:spTgt spid="7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0" end="0"/>
                                            </p:txEl>
                                          </p:spTgt>
                                        </p:tgtEl>
                                        <p:attrNameLst>
                                          <p:attrName>style.visibility</p:attrName>
                                        </p:attrNameLst>
                                      </p:cBhvr>
                                      <p:to>
                                        <p:strVal val="visible"/>
                                      </p:to>
                                    </p:set>
                                    <p:animEffect transition="in" filter="fade">
                                      <p:cBhvr>
                                        <p:cTn dur="1000"/>
                                        <p:tgtEl>
                                          <p:spTgt spid="72">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1" end="1"/>
                                            </p:txEl>
                                          </p:spTgt>
                                        </p:tgtEl>
                                        <p:attrNameLst>
                                          <p:attrName>style.visibility</p:attrName>
                                        </p:attrNameLst>
                                      </p:cBhvr>
                                      <p:to>
                                        <p:strVal val="visible"/>
                                      </p:to>
                                    </p:set>
                                    <p:animEffect transition="in" filter="fade">
                                      <p:cBhvr>
                                        <p:cTn dur="1000"/>
                                        <p:tgtEl>
                                          <p:spTgt spid="72">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2" end="2"/>
                                            </p:txEl>
                                          </p:spTgt>
                                        </p:tgtEl>
                                        <p:attrNameLst>
                                          <p:attrName>style.visibility</p:attrName>
                                        </p:attrNameLst>
                                      </p:cBhvr>
                                      <p:to>
                                        <p:strVal val="visible"/>
                                      </p:to>
                                    </p:set>
                                    <p:animEffect transition="in" filter="fade">
                                      <p:cBhvr>
                                        <p:cTn dur="1000"/>
                                        <p:tgtEl>
                                          <p:spTgt spid="72">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3" end="3"/>
                                            </p:txEl>
                                          </p:spTgt>
                                        </p:tgtEl>
                                        <p:attrNameLst>
                                          <p:attrName>style.visibility</p:attrName>
                                        </p:attrNameLst>
                                      </p:cBhvr>
                                      <p:to>
                                        <p:strVal val="visible"/>
                                      </p:to>
                                    </p:set>
                                    <p:animEffect transition="in" filter="fade">
                                      <p:cBhvr>
                                        <p:cTn dur="1000"/>
                                        <p:tgtEl>
                                          <p:spTgt spid="72">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139527" x="457200"/>
            <a:ext cy="857400" cx="8229600"/>
          </a:xfrm>
          <a:prstGeom prst="rect">
            <a:avLst/>
          </a:prstGeom>
        </p:spPr>
        <p:txBody>
          <a:bodyPr bIns="91425" rIns="91425" lIns="91425" tIns="91425" anchor="b" anchorCtr="0">
            <a:noAutofit/>
          </a:bodyPr>
          <a:lstStyle/>
          <a:p>
            <a:pPr>
              <a:buNone/>
            </a:pPr>
            <a:r>
              <a:rPr lang="en"/>
              <a:t>Question #2</a:t>
            </a:r>
          </a:p>
        </p:txBody>
      </p:sp>
      <p:sp>
        <p:nvSpPr>
          <p:cNvPr id="78" name="Shape 78"/>
          <p:cNvSpPr txBox="1"/>
          <p:nvPr>
            <p:ph idx="1" type="body"/>
          </p:nvPr>
        </p:nvSpPr>
        <p:spPr>
          <a:xfrm>
            <a:off y="1200150" x="457200"/>
            <a:ext cy="3725699" cx="8229600"/>
          </a:xfrm>
          <a:prstGeom prst="rect">
            <a:avLst/>
          </a:prstGeom>
        </p:spPr>
        <p:txBody>
          <a:bodyPr bIns="91425" rIns="91425" lIns="91425" tIns="91425" anchor="t" anchorCtr="0">
            <a:noAutofit/>
          </a:bodyPr>
          <a:lstStyle/>
          <a:p>
            <a:pPr algn="just" rtl="0" lvl="0">
              <a:spcBef>
                <a:spcPts val="0"/>
              </a:spcBef>
              <a:buNone/>
            </a:pPr>
            <a:r>
              <a:rPr b="1" sz="1800" lang="en">
                <a:solidFill>
                  <a:srgbClr val="222222"/>
                </a:solidFill>
              </a:rPr>
              <a:t>Since you are in the teacher's class almost one semester, please give me an example from your class that shows that your teacher knows a lot about language x? (and as a follow-up in case the student doesn't know what to say, you can ask your original question, "in which area of language x did you learn most from your teacher? </a:t>
            </a:r>
          </a:p>
          <a:p>
            <a:pPr algn="just" rtl="0" lvl="0">
              <a:lnSpc>
                <a:spcPct val="115000"/>
              </a:lnSpc>
              <a:spcBef>
                <a:spcPts val="0"/>
              </a:spcBef>
              <a:buClr>
                <a:srgbClr val="000000"/>
              </a:buClr>
              <a:buSzPct val="61111"/>
              <a:buFont typeface="Arial"/>
              <a:buNone/>
            </a:pPr>
            <a:r>
              <a:rPr sz="1800" lang="en"/>
              <a:t>	”....</a:t>
            </a:r>
            <a:r>
              <a:rPr sz="1800" lang="en">
                <a:solidFill>
                  <a:srgbClr val="403152"/>
                </a:solidFill>
              </a:rPr>
              <a:t>I learned so much about the culture and just everyday situations... Sensei, always brings light to things about Japan that I never knew before. The classes where we speak mostly Japanese the entire lecture is really encouraging, since slowly I’ve been able to understand through context what is said, and it’s gotten to be a lot of fun!” ( Chris, student of Japanese) </a:t>
            </a:r>
          </a:p>
          <a:p>
            <a:pPr rtl="0" lvl="0">
              <a:buClr>
                <a:srgbClr val="000000"/>
              </a:buClr>
              <a:buSzPct val="61111"/>
              <a:buFont typeface="Arial"/>
              <a:buNone/>
            </a:pPr>
            <a:r>
              <a:rPr sz="1800" lang="en">
                <a:solidFill>
                  <a:srgbClr val="403152"/>
                </a:solidFill>
              </a:rPr>
              <a:t>	</a:t>
            </a:r>
            <a:r>
              <a:rPr sz="1800" lang="en"/>
              <a:t>“He knows a lot about Chinese culture. In addition, we did improve storytelling in the beginning of each class” (Alice, student of Chinese) </a:t>
            </a:r>
          </a:p>
          <a:p>
            <a:r>
              <a:t/>
            </a:r>
          </a:p>
          <a:p>
            <a:pPr algn="just" rtl="0" lvl="0">
              <a:lnSpc>
                <a:spcPct val="115000"/>
              </a:lnSpc>
              <a:spcBef>
                <a:spcPts val="0"/>
              </a:spcBef>
              <a:buClr>
                <a:srgbClr val="000000"/>
              </a:buClr>
              <a:buSzPct val="61111"/>
              <a:buFont typeface="Arial"/>
              <a:buNone/>
            </a:pPr>
            <a:r>
              <a:rPr sz="1800" lang="en">
                <a:solidFill>
                  <a:srgbClr val="000000"/>
                </a:solidFill>
              </a:rPr>
              <a:t>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7"/>
                                        </p:tgtEl>
                                        <p:attrNameLst>
                                          <p:attrName>style.visibility</p:attrName>
                                        </p:attrNameLst>
                                      </p:cBhvr>
                                      <p:to>
                                        <p:strVal val="visible"/>
                                      </p:to>
                                    </p:set>
                                    <p:animEffect transition="in" filter="fade">
                                      <p:cBhvr>
                                        <p:cTn dur="1000"/>
                                        <p:tgtEl>
                                          <p:spTgt spid="77"/>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0" end="0"/>
                                            </p:txEl>
                                          </p:spTgt>
                                        </p:tgtEl>
                                        <p:attrNameLst>
                                          <p:attrName>style.visibility</p:attrName>
                                        </p:attrNameLst>
                                      </p:cBhvr>
                                      <p:to>
                                        <p:strVal val="visible"/>
                                      </p:to>
                                    </p:set>
                                    <p:animEffect transition="in" filter="fade">
                                      <p:cBhvr>
                                        <p:cTn dur="1000"/>
                                        <p:tgtEl>
                                          <p:spTgt spid="78">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1" end="1"/>
                                            </p:txEl>
                                          </p:spTgt>
                                        </p:tgtEl>
                                        <p:attrNameLst>
                                          <p:attrName>style.visibility</p:attrName>
                                        </p:attrNameLst>
                                      </p:cBhvr>
                                      <p:to>
                                        <p:strVal val="visible"/>
                                      </p:to>
                                    </p:set>
                                    <p:animEffect transition="in" filter="fade">
                                      <p:cBhvr>
                                        <p:cTn dur="1000"/>
                                        <p:tgtEl>
                                          <p:spTgt spid="78">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2" end="2"/>
                                            </p:txEl>
                                          </p:spTgt>
                                        </p:tgtEl>
                                        <p:attrNameLst>
                                          <p:attrName>style.visibility</p:attrName>
                                        </p:attrNameLst>
                                      </p:cBhvr>
                                      <p:to>
                                        <p:strVal val="visible"/>
                                      </p:to>
                                    </p:set>
                                    <p:animEffect transition="in" filter="fade">
                                      <p:cBhvr>
                                        <p:cTn dur="1000"/>
                                        <p:tgtEl>
                                          <p:spTgt spid="78">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3" end="3"/>
                                            </p:txEl>
                                          </p:spTgt>
                                        </p:tgtEl>
                                        <p:attrNameLst>
                                          <p:attrName>style.visibility</p:attrName>
                                        </p:attrNameLst>
                                      </p:cBhvr>
                                      <p:to>
                                        <p:strVal val="visible"/>
                                      </p:to>
                                    </p:set>
                                    <p:animEffect transition="in" filter="fade">
                                      <p:cBhvr>
                                        <p:cTn dur="1000"/>
                                        <p:tgtEl>
                                          <p:spTgt spid="78">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4" end="4"/>
                                            </p:txEl>
                                          </p:spTgt>
                                        </p:tgtEl>
                                        <p:attrNameLst>
                                          <p:attrName>style.visibility</p:attrName>
                                        </p:attrNameLst>
                                      </p:cBhvr>
                                      <p:to>
                                        <p:strVal val="visible"/>
                                      </p:to>
                                    </p:set>
                                    <p:animEffect transition="in" filter="fade">
                                      <p:cBhvr>
                                        <p:cTn dur="1000"/>
                                        <p:tgtEl>
                                          <p:spTgt spid="78">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139527" x="457200"/>
            <a:ext cy="857400" cx="8229600"/>
          </a:xfrm>
          <a:prstGeom prst="rect">
            <a:avLst/>
          </a:prstGeom>
        </p:spPr>
        <p:txBody>
          <a:bodyPr bIns="91425" rIns="91425" lIns="91425" tIns="91425" anchor="b" anchorCtr="0">
            <a:noAutofit/>
          </a:bodyPr>
          <a:lstStyle/>
          <a:p>
            <a:pPr>
              <a:buNone/>
            </a:pPr>
            <a:r>
              <a:rPr lang="en"/>
              <a:t>Question #3</a:t>
            </a:r>
          </a:p>
        </p:txBody>
      </p:sp>
      <p:sp>
        <p:nvSpPr>
          <p:cNvPr id="84" name="Shape 84"/>
          <p:cNvSpPr txBox="1"/>
          <p:nvPr>
            <p:ph idx="1" type="body"/>
          </p:nvPr>
        </p:nvSpPr>
        <p:spPr>
          <a:xfrm>
            <a:off y="1200150" x="457200"/>
            <a:ext cy="3725699" cx="8229600"/>
          </a:xfrm>
          <a:prstGeom prst="rect">
            <a:avLst/>
          </a:prstGeom>
        </p:spPr>
        <p:txBody>
          <a:bodyPr bIns="91425" rIns="91425" lIns="91425" tIns="91425" anchor="t" anchorCtr="0">
            <a:noAutofit/>
          </a:bodyPr>
          <a:lstStyle/>
          <a:p>
            <a:pPr algn="just" rtl="0" lvl="0" indent="0" marL="0">
              <a:lnSpc>
                <a:spcPct val="115000"/>
              </a:lnSpc>
              <a:spcBef>
                <a:spcPts val="500"/>
              </a:spcBef>
              <a:spcAft>
                <a:spcPts val="500"/>
              </a:spcAft>
              <a:buClr>
                <a:srgbClr val="000000"/>
              </a:buClr>
              <a:buSzPct val="61111"/>
              <a:buFont typeface="Arial"/>
              <a:buNone/>
            </a:pPr>
            <a:r>
              <a:rPr b="1" sz="1800" lang="en">
                <a:solidFill>
                  <a:srgbClr val="222222"/>
                </a:solidFill>
              </a:rPr>
              <a:t>Were there any situations, when a NS-teacher could have done a better job? Please explain why you would think that.</a:t>
            </a:r>
          </a:p>
          <a:p>
            <a:pPr algn="just" rtl="0" lvl="0" indent="-228600" marL="457200">
              <a:lnSpc>
                <a:spcPct val="115000"/>
              </a:lnSpc>
              <a:spcBef>
                <a:spcPts val="500"/>
              </a:spcBef>
              <a:spcAft>
                <a:spcPts val="500"/>
              </a:spcAft>
              <a:buClr>
                <a:srgbClr val="000000"/>
              </a:buClr>
              <a:buSzPct val="78571"/>
              <a:buFont typeface="Arial"/>
              <a:buNone/>
            </a:pPr>
            <a:r>
              <a:rPr sz="1400" lang="en"/>
              <a:t>    </a:t>
            </a:r>
            <a:r>
              <a:rPr sz="1800" lang="en"/>
              <a:t>”</a:t>
            </a:r>
            <a:r>
              <a:rPr sz="1800" lang="en">
                <a:solidFill>
                  <a:srgbClr val="000000"/>
                </a:solidFill>
              </a:rPr>
              <a:t>I think for some native speakers, even though they know the content, but may not be able to explain the language rules very clearly to the student, maybe because of their English level. So sometimes if the non-native teachers know Japanese, and can explain the grammar rules clearly in English, it will facilitate my language learning a lot.” (Chin, student of Japanese) </a:t>
            </a:r>
          </a:p>
          <a:p>
            <a:pPr algn="just" rtl="0" lvl="0" indent="-228600" marL="457200">
              <a:lnSpc>
                <a:spcPct val="115000"/>
              </a:lnSpc>
              <a:spcBef>
                <a:spcPts val="500"/>
              </a:spcBef>
              <a:spcAft>
                <a:spcPts val="500"/>
              </a:spcAft>
              <a:buClr>
                <a:srgbClr val="000000"/>
              </a:buClr>
              <a:buSzPct val="61111"/>
              <a:buFont typeface="Arial"/>
              <a:buNone/>
            </a:pPr>
            <a:r>
              <a:rPr sz="1800" lang="en">
                <a:solidFill>
                  <a:srgbClr val="000000"/>
                </a:solidFill>
              </a:rPr>
              <a:t>	“ No, he gave the students the advantage of learning from a non-native point” (Kim, student of Chinese) </a:t>
            </a:r>
          </a:p>
          <a:p>
            <a:pPr algn="just" rtl="0" lvl="0">
              <a:spcBef>
                <a:spcPts val="500"/>
              </a:spcBef>
              <a:spcAft>
                <a:spcPts val="500"/>
              </a:spcAft>
              <a:buClr>
                <a:srgbClr val="000000"/>
              </a:buClr>
              <a:buSzPct val="78571"/>
              <a:buFont typeface="Arial"/>
              <a:buNone/>
            </a:pPr>
            <a:r>
              <a:rPr sz="1400" lang="en">
                <a:solidFill>
                  <a:srgbClr val="000000"/>
                </a:solidFill>
                <a:latin typeface="Times New Roman"/>
                <a:ea typeface="Times New Roman"/>
                <a:cs typeface="Times New Roman"/>
                <a:sym typeface="Times New Roman"/>
              </a:rPr>
              <a:t>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1000"/>
                                        <p:tgtEl>
                                          <p:spTgt spid="8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4">
                                            <p:txEl>
                                              <p:pRg st="0" end="0"/>
                                            </p:txEl>
                                          </p:spTgt>
                                        </p:tgtEl>
                                        <p:attrNameLst>
                                          <p:attrName>style.visibility</p:attrName>
                                        </p:attrNameLst>
                                      </p:cBhvr>
                                      <p:to>
                                        <p:strVal val="visible"/>
                                      </p:to>
                                    </p:set>
                                    <p:animEffect transition="in" filter="fade">
                                      <p:cBhvr>
                                        <p:cTn dur="1000"/>
                                        <p:tgtEl>
                                          <p:spTgt spid="84">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4">
                                            <p:txEl>
                                              <p:pRg st="1" end="1"/>
                                            </p:txEl>
                                          </p:spTgt>
                                        </p:tgtEl>
                                        <p:attrNameLst>
                                          <p:attrName>style.visibility</p:attrName>
                                        </p:attrNameLst>
                                      </p:cBhvr>
                                      <p:to>
                                        <p:strVal val="visible"/>
                                      </p:to>
                                    </p:set>
                                    <p:animEffect transition="in" filter="fade">
                                      <p:cBhvr>
                                        <p:cTn dur="1000"/>
                                        <p:tgtEl>
                                          <p:spTgt spid="84">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4">
                                            <p:txEl>
                                              <p:pRg st="2" end="2"/>
                                            </p:txEl>
                                          </p:spTgt>
                                        </p:tgtEl>
                                        <p:attrNameLst>
                                          <p:attrName>style.visibility</p:attrName>
                                        </p:attrNameLst>
                                      </p:cBhvr>
                                      <p:to>
                                        <p:strVal val="visible"/>
                                      </p:to>
                                    </p:set>
                                    <p:animEffect transition="in" filter="fade">
                                      <p:cBhvr>
                                        <p:cTn dur="1000"/>
                                        <p:tgtEl>
                                          <p:spTgt spid="84">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4">
                                            <p:txEl>
                                              <p:pRg st="3" end="3"/>
                                            </p:txEl>
                                          </p:spTgt>
                                        </p:tgtEl>
                                        <p:attrNameLst>
                                          <p:attrName>style.visibility</p:attrName>
                                        </p:attrNameLst>
                                      </p:cBhvr>
                                      <p:to>
                                        <p:strVal val="visible"/>
                                      </p:to>
                                    </p:set>
                                    <p:animEffect transition="in" filter="fade">
                                      <p:cBhvr>
                                        <p:cTn dur="1000"/>
                                        <p:tgtEl>
                                          <p:spTgt spid="84">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