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9004C-D80C-4124-AAF0-9208C4E9ED79}" type="datetimeFigureOut">
              <a:rPr lang="zh-CN" altLang="en-US" smtClean="0"/>
              <a:t>2013/3/23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0B098-0067-4CAB-A17A-1B05599E46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3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0B098-0067-4CAB-A17A-1B05599E467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984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The Selfish Man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Dishonesty and honesty</a:t>
            </a:r>
          </a:p>
          <a:p>
            <a:r>
              <a:rPr lang="en-US" altLang="zh-CN" dirty="0" err="1" smtClean="0"/>
              <a:t>Jiaxin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Ruan</a:t>
            </a:r>
            <a:endParaRPr lang="en-US" altLang="zh-CN" dirty="0" smtClean="0"/>
          </a:p>
          <a:p>
            <a:r>
              <a:rPr lang="en-US" altLang="zh-CN" dirty="0" smtClean="0"/>
              <a:t>3/22/2013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01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000" dirty="0" smtClean="0">
                <a:solidFill>
                  <a:srgbClr val="7030A0"/>
                </a:solidFill>
              </a:rPr>
              <a:t>What kind of moral value you learn from the story?</a:t>
            </a:r>
          </a:p>
          <a:p>
            <a:endParaRPr lang="en-US" altLang="zh-CN" dirty="0"/>
          </a:p>
          <a:p>
            <a:r>
              <a:rPr lang="en-US" altLang="zh-CN" sz="3600" dirty="0" smtClean="0"/>
              <a:t>Let’s think about the people who is honest/ dishonest we talked about at beginning of the class!</a:t>
            </a:r>
          </a:p>
          <a:p>
            <a:r>
              <a:rPr lang="en-US" altLang="zh-CN" sz="3600" dirty="0" smtClean="0"/>
              <a:t>Do you know any other moral value?</a:t>
            </a:r>
          </a:p>
          <a:p>
            <a:pPr marL="0" indent="0">
              <a:buNone/>
            </a:pPr>
            <a:r>
              <a:rPr lang="en-US" altLang="zh-CN" sz="3600" dirty="0"/>
              <a:t>  </a:t>
            </a:r>
            <a:r>
              <a:rPr lang="en-US" altLang="zh-CN" sz="3600" dirty="0" smtClean="0"/>
              <a:t>What are they?</a:t>
            </a:r>
            <a:endParaRPr lang="zh-CN" altLang="en-US" sz="3600" dirty="0"/>
          </a:p>
        </p:txBody>
      </p:sp>
      <p:pic>
        <p:nvPicPr>
          <p:cNvPr id="4098" name="Picture 2" descr="C:\Users\Fuquan Ruan\AppData\Local\Microsoft\Windows\Temporary Internet Files\Content.IE5\Q6292GQX\MC9002821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09600"/>
            <a:ext cx="818388" cy="94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748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dirty="0" smtClean="0"/>
              <a:t>Please try to find a moral story (Chinese/ English version) at home and bring it to the class tomorrow.</a:t>
            </a:r>
          </a:p>
          <a:p>
            <a:endParaRPr lang="en-US" altLang="zh-CN" dirty="0"/>
          </a:p>
          <a:p>
            <a:r>
              <a:rPr lang="en-US" altLang="zh-CN" dirty="0" smtClean="0"/>
              <a:t>Remember you will need to retell the story in English!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See you tomorrow! </a:t>
            </a:r>
            <a:endParaRPr lang="zh-CN" altLang="en-US" dirty="0"/>
          </a:p>
        </p:txBody>
      </p:sp>
      <p:pic>
        <p:nvPicPr>
          <p:cNvPr id="5122" name="Picture 2" descr="C:\Users\Fuquan Ruan\AppData\Local\Microsoft\Windows\Temporary Internet Files\Content.IE5\39DKNWL9\MC9004382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724400"/>
            <a:ext cx="172085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4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Review Vocabularies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Once upon a time</a:t>
            </a:r>
          </a:p>
          <a:p>
            <a:r>
              <a:rPr lang="en-US" altLang="zh-CN" dirty="0" smtClean="0"/>
              <a:t>Everything</a:t>
            </a:r>
          </a:p>
          <a:p>
            <a:r>
              <a:rPr lang="en-US" altLang="zh-CN" dirty="0" smtClean="0"/>
              <a:t>Lost</a:t>
            </a:r>
          </a:p>
          <a:p>
            <a:r>
              <a:rPr lang="en-US" altLang="zh-CN" dirty="0" smtClean="0"/>
              <a:t>Errand</a:t>
            </a:r>
          </a:p>
          <a:p>
            <a:r>
              <a:rPr lang="en-US" altLang="zh-CN" dirty="0" smtClean="0"/>
              <a:t>Count</a:t>
            </a:r>
          </a:p>
          <a:p>
            <a:r>
              <a:rPr lang="en-US" altLang="zh-CN" dirty="0" smtClean="0"/>
              <a:t>Arrive</a:t>
            </a:r>
          </a:p>
          <a:p>
            <a:r>
              <a:rPr lang="en-US" altLang="zh-CN" dirty="0" smtClean="0"/>
              <a:t>Daughter</a:t>
            </a:r>
          </a:p>
          <a:p>
            <a:r>
              <a:rPr lang="en-US" altLang="zh-CN" dirty="0" smtClean="0"/>
              <a:t>Coin</a:t>
            </a:r>
          </a:p>
          <a:p>
            <a:r>
              <a:rPr lang="en-US" altLang="zh-CN" dirty="0" smtClean="0"/>
              <a:t>Court</a:t>
            </a:r>
          </a:p>
          <a:p>
            <a:r>
              <a:rPr lang="en-US" altLang="zh-CN" dirty="0" smtClean="0"/>
              <a:t>Answer</a:t>
            </a:r>
          </a:p>
          <a:p>
            <a:r>
              <a:rPr lang="en-US" altLang="zh-CN" dirty="0" smtClean="0"/>
              <a:t>judge</a:t>
            </a:r>
          </a:p>
        </p:txBody>
      </p:sp>
    </p:spTree>
    <p:extLst>
      <p:ext uri="{BB962C8B-B14F-4D97-AF65-F5344CB8AC3E}">
        <p14:creationId xmlns:p14="http://schemas.microsoft.com/office/powerpoint/2010/main" val="2535943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Vocabularies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Share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en-US" altLang="zh-CN" dirty="0"/>
              <a:t>give out as one’s portion/ have in </a:t>
            </a:r>
            <a:r>
              <a:rPr lang="en-US" altLang="zh-CN" dirty="0" smtClean="0"/>
              <a:t>common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Mary likes to share her opinion to her friends.</a:t>
            </a:r>
          </a:p>
          <a:p>
            <a:r>
              <a:rPr lang="en-US" altLang="zh-CN" dirty="0"/>
              <a:t>Belong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en-US" altLang="zh-CN" dirty="0"/>
              <a:t> to owned by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   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This house belongs to John</a:t>
            </a:r>
          </a:p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dirty="0"/>
              <a:t>Belongings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zh-CN" dirty="0"/>
              <a:t> </a:t>
            </a:r>
            <a:r>
              <a:rPr lang="en-US" altLang="zh-CN" dirty="0"/>
              <a:t>things to owned by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    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The house is John’s belongings.</a:t>
            </a:r>
          </a:p>
          <a:p>
            <a:r>
              <a:rPr lang="en-US" altLang="zh-CN" dirty="0"/>
              <a:t>Selfish man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</a:t>
            </a:r>
            <a:r>
              <a:rPr lang="zh-CN" altLang="zh-CN" dirty="0"/>
              <a:t> </a:t>
            </a:r>
            <a:r>
              <a:rPr lang="en-US" altLang="zh-CN" dirty="0"/>
              <a:t>a person who only thinks about </a:t>
            </a:r>
            <a:r>
              <a:rPr lang="en-US" altLang="zh-CN" dirty="0" smtClean="0"/>
              <a:t>himself</a:t>
            </a:r>
          </a:p>
          <a:p>
            <a:pPr marL="0" indent="0">
              <a:buNone/>
            </a:pPr>
            <a:r>
              <a:rPr lang="en-US" altLang="zh-CN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Tom is a selfish man because he never care about others</a:t>
            </a:r>
            <a:endParaRPr lang="zh-CN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8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Vocabularies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200" dirty="0"/>
              <a:t>Comment </a:t>
            </a:r>
            <a:endParaRPr lang="en-US" altLang="zh-CN" sz="2200" dirty="0" smtClean="0"/>
          </a:p>
          <a:p>
            <a:r>
              <a:rPr lang="en-US" altLang="zh-CN" sz="2200" dirty="0"/>
              <a:t> </a:t>
            </a:r>
            <a:r>
              <a:rPr lang="en-US" altLang="zh-CN" sz="2200" dirty="0" smtClean="0"/>
              <a:t>  </a:t>
            </a:r>
            <a:r>
              <a:rPr lang="en-US" altLang="zh-CN" sz="2200" dirty="0"/>
              <a:t>giving advice/ suggestion/ opinion</a:t>
            </a:r>
            <a:endParaRPr lang="zh-CN" altLang="zh-CN" sz="2200" dirty="0"/>
          </a:p>
          <a:p>
            <a:pPr marL="0" indent="0">
              <a:buNone/>
            </a:pPr>
            <a:r>
              <a:rPr lang="en-US" altLang="zh-CN" sz="2200" dirty="0" smtClean="0"/>
              <a:t>    </a:t>
            </a:r>
            <a:r>
              <a:rPr lang="en-US" altLang="zh-CN" sz="2200" dirty="0" smtClean="0">
                <a:solidFill>
                  <a:schemeClr val="accent1">
                    <a:lumMod val="75000"/>
                  </a:schemeClr>
                </a:solidFill>
              </a:rPr>
              <a:t>She comment on John’s looking today.</a:t>
            </a:r>
          </a:p>
          <a:p>
            <a:r>
              <a:rPr lang="en-US" altLang="zh-CN" sz="2200" dirty="0"/>
              <a:t>Remaining </a:t>
            </a:r>
            <a:endParaRPr lang="en-US" altLang="zh-CN" sz="2200" dirty="0" smtClean="0"/>
          </a:p>
          <a:p>
            <a:pPr marL="0" indent="0">
              <a:buNone/>
            </a:pPr>
            <a:r>
              <a:rPr lang="en-US" altLang="zh-CN" sz="2200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en-US" altLang="zh-CN" sz="2200" dirty="0"/>
              <a:t>not used up/ </a:t>
            </a:r>
            <a:r>
              <a:rPr lang="en-US" altLang="zh-CN" sz="2200" dirty="0" smtClean="0"/>
              <a:t>leftover</a:t>
            </a:r>
          </a:p>
          <a:p>
            <a:pPr marL="0" indent="0">
              <a:buNone/>
            </a:pPr>
            <a:r>
              <a:rPr lang="en-US" altLang="zh-CN" sz="2200" dirty="0"/>
              <a:t> </a:t>
            </a:r>
            <a:r>
              <a:rPr lang="en-US" altLang="zh-CN" sz="2200" dirty="0" smtClean="0"/>
              <a:t>   </a:t>
            </a:r>
            <a:r>
              <a:rPr lang="en-US" altLang="zh-CN" sz="2200" dirty="0" smtClean="0">
                <a:solidFill>
                  <a:schemeClr val="accent1">
                    <a:lumMod val="75000"/>
                  </a:schemeClr>
                </a:solidFill>
              </a:rPr>
              <a:t>She is trying to eat her remaining rice because her dad doesn’t like her to left the rice. </a:t>
            </a:r>
            <a:endParaRPr lang="zh-CN" altLang="zh-CN" sz="2200" dirty="0"/>
          </a:p>
          <a:p>
            <a:r>
              <a:rPr lang="en-US" altLang="zh-CN" sz="2200" dirty="0"/>
              <a:t>Refuse </a:t>
            </a:r>
            <a:endParaRPr lang="en-US" altLang="zh-CN" sz="2200" dirty="0" smtClean="0"/>
          </a:p>
          <a:p>
            <a:pPr marL="0" indent="0">
              <a:buNone/>
            </a:pPr>
            <a:r>
              <a:rPr lang="en-US" altLang="zh-CN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22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altLang="zh-CN" sz="2200" dirty="0"/>
              <a:t>show unwillingness </a:t>
            </a:r>
            <a:r>
              <a:rPr lang="en-US" altLang="zh-CN" sz="2200" dirty="0" smtClean="0"/>
              <a:t>towards</a:t>
            </a:r>
          </a:p>
          <a:p>
            <a:pPr marL="0" indent="0">
              <a:buNone/>
            </a:pPr>
            <a:r>
              <a:rPr lang="en-US" altLang="zh-CN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2200" dirty="0" smtClean="0">
                <a:solidFill>
                  <a:schemeClr val="accent1">
                    <a:lumMod val="75000"/>
                  </a:schemeClr>
                </a:solidFill>
              </a:rPr>
              <a:t>    She refuses to give out her phone number to strangers.</a:t>
            </a:r>
          </a:p>
          <a:p>
            <a:r>
              <a:rPr lang="en-US" altLang="zh-CN" sz="2000" dirty="0" smtClean="0"/>
              <a:t>Inform</a:t>
            </a:r>
            <a:endParaRPr lang="en-US" altLang="zh-CN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22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zh-CN" altLang="zh-CN" dirty="0"/>
              <a:t> </a:t>
            </a:r>
            <a:r>
              <a:rPr lang="en-US" altLang="zh-CN" dirty="0"/>
              <a:t>impart knowledge of some fact/ </a:t>
            </a:r>
            <a:r>
              <a:rPr lang="en-US" altLang="zh-CN" dirty="0" smtClean="0"/>
              <a:t>event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John inform Tom, there is a conference coming soon in next week.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677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Vocabularies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Claim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en-US" altLang="zh-CN" dirty="0"/>
              <a:t>an assertion </a:t>
            </a:r>
            <a:r>
              <a:rPr lang="en-US" altLang="zh-CN" dirty="0" smtClean="0"/>
              <a:t>that </a:t>
            </a:r>
            <a:r>
              <a:rPr lang="en-US" altLang="zh-CN" dirty="0"/>
              <a:t>something is true or factual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Mary Claimed that she saw an UFO two days ago.</a:t>
            </a:r>
          </a:p>
          <a:p>
            <a:r>
              <a:rPr lang="en-US" altLang="zh-CN" dirty="0"/>
              <a:t>Confess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en-US" altLang="zh-CN" dirty="0"/>
              <a:t>admit the </a:t>
            </a:r>
            <a:r>
              <a:rPr lang="en-US" altLang="zh-CN" dirty="0" smtClean="0"/>
              <a:t>true</a:t>
            </a:r>
          </a:p>
          <a:p>
            <a:pPr marL="0" indent="0">
              <a:buNone/>
            </a:pPr>
            <a:r>
              <a:rPr lang="en-US" altLang="zh-CN" dirty="0" smtClean="0"/>
              <a:t>  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Tom confessed that he stole Mary’s watch.</a:t>
            </a:r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468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Group Discussion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7030A0"/>
                </a:solidFill>
              </a:rPr>
              <a:t>What do you think about honest?</a:t>
            </a:r>
          </a:p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7030A0"/>
                </a:solidFill>
              </a:rPr>
              <a:t>Is it important?</a:t>
            </a:r>
          </a:p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7030A0"/>
                </a:solidFill>
              </a:rPr>
              <a:t>Why?</a:t>
            </a:r>
          </a:p>
          <a:p>
            <a:pPr>
              <a:lnSpc>
                <a:spcPct val="200000"/>
              </a:lnSpc>
            </a:pPr>
            <a:r>
              <a:rPr lang="en-US" altLang="zh-CN" dirty="0" smtClean="0">
                <a:solidFill>
                  <a:srgbClr val="7030A0"/>
                </a:solidFill>
              </a:rPr>
              <a:t>Have you ever been dishonest?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dirty="0">
                <a:solidFill>
                  <a:srgbClr val="7030A0"/>
                </a:solidFill>
              </a:rPr>
              <a:t> </a:t>
            </a:r>
            <a:r>
              <a:rPr lang="en-US" altLang="zh-CN" dirty="0" smtClean="0">
                <a:solidFill>
                  <a:srgbClr val="7030A0"/>
                </a:solidFill>
              </a:rPr>
              <a:t>   Share your answer with your group!</a:t>
            </a:r>
          </a:p>
          <a:p>
            <a:pPr marL="0" indent="0">
              <a:lnSpc>
                <a:spcPct val="200000"/>
              </a:lnSpc>
              <a:buNone/>
            </a:pPr>
            <a:endParaRPr lang="zh-CN" altLang="en-US" dirty="0"/>
          </a:p>
        </p:txBody>
      </p:sp>
      <p:pic>
        <p:nvPicPr>
          <p:cNvPr id="1026" name="Picture 2" descr="C:\Users\Fuquan Ruan\AppData\Local\Microsoft\Windows\Temporary Internet Files\Content.IE5\39DKNWL9\MC9004454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00600"/>
            <a:ext cx="1666037" cy="1295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2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Today’s Topic!!!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6600" dirty="0" smtClean="0">
                <a:solidFill>
                  <a:srgbClr val="002060"/>
                </a:solidFill>
              </a:rPr>
              <a:t>Story of selfish man</a:t>
            </a:r>
          </a:p>
          <a:p>
            <a:endParaRPr lang="zh-CN" altLang="en-US" dirty="0"/>
          </a:p>
        </p:txBody>
      </p:sp>
      <p:pic>
        <p:nvPicPr>
          <p:cNvPr id="2050" name="Picture 2" descr="C:\Users\Fuquan Ruan\AppData\Local\Microsoft\Windows\Temporary Internet Files\Content.IE5\Q6292GQX\MC9002511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166" y="2971800"/>
            <a:ext cx="1721667" cy="278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34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Please think about the answers when you are reading the story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Who are the three main characters in the story?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What did the selfish man lost?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Did he find the belongings that he lost?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If so, who help him to find it?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What happened when the girl’s father gave him the coins?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altLang="zh-CN" sz="2700" dirty="0">
                <a:solidFill>
                  <a:schemeClr val="accent6">
                    <a:lumMod val="75000"/>
                  </a:schemeClr>
                </a:solidFill>
              </a:rPr>
              <a:t>Did he finally get his belongings back?</a:t>
            </a:r>
            <a:endParaRPr lang="zh-CN" altLang="zh-CN" sz="27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zh-CN" altLang="en-US" dirty="0"/>
          </a:p>
        </p:txBody>
      </p:sp>
      <p:pic>
        <p:nvPicPr>
          <p:cNvPr id="3074" name="Picture 2" descr="C:\Users\Fuquan Ruan\AppData\Local\Microsoft\Windows\Temporary Internet Files\Content.IE5\35JQVAUL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09800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373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Answer of worksheet 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altLang="zh-CN" dirty="0"/>
              <a:t>Once upon time, there was a man </a:t>
            </a:r>
            <a:r>
              <a:rPr lang="en-US" altLang="zh-CN" dirty="0" smtClean="0"/>
              <a:t>who </a:t>
            </a:r>
            <a:r>
              <a:rPr lang="en-US" altLang="zh-CN" dirty="0" smtClean="0">
                <a:solidFill>
                  <a:srgbClr val="0070C0"/>
                </a:solidFill>
              </a:rPr>
              <a:t>only</a:t>
            </a:r>
            <a:r>
              <a:rPr lang="en-US" altLang="zh-CN" dirty="0" smtClean="0"/>
              <a:t> </a:t>
            </a:r>
            <a:r>
              <a:rPr lang="en-US" altLang="zh-CN" dirty="0"/>
              <a:t>care about himself.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en-US" altLang="zh-CN" dirty="0"/>
              <a:t>The selfish man’s friend was a </a:t>
            </a:r>
            <a:r>
              <a:rPr lang="en-US" altLang="zh-CN" dirty="0" smtClean="0">
                <a:solidFill>
                  <a:srgbClr val="0070C0"/>
                </a:solidFill>
              </a:rPr>
              <a:t>kind</a:t>
            </a:r>
            <a:r>
              <a:rPr lang="en-US" altLang="zh-CN" dirty="0" smtClean="0"/>
              <a:t> </a:t>
            </a:r>
            <a:r>
              <a:rPr lang="en-US" altLang="zh-CN" dirty="0"/>
              <a:t>man.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en-US" altLang="zh-CN" dirty="0"/>
              <a:t>His friend’s daughter found his coin when she was </a:t>
            </a:r>
            <a:r>
              <a:rPr lang="en-US" altLang="zh-CN" dirty="0" smtClean="0"/>
              <a:t>having </a:t>
            </a:r>
            <a:r>
              <a:rPr lang="en-US" altLang="zh-CN" dirty="0" smtClean="0">
                <a:solidFill>
                  <a:srgbClr val="0070C0"/>
                </a:solidFill>
              </a:rPr>
              <a:t>duty</a:t>
            </a:r>
            <a:r>
              <a:rPr lang="en-US" altLang="zh-CN" dirty="0" smtClean="0"/>
              <a:t>.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en-US" altLang="zh-CN" dirty="0"/>
              <a:t>The man </a:t>
            </a:r>
            <a:r>
              <a:rPr lang="en-US" altLang="zh-CN" dirty="0" smtClean="0">
                <a:solidFill>
                  <a:srgbClr val="0070C0"/>
                </a:solidFill>
              </a:rPr>
              <a:t>told</a:t>
            </a:r>
            <a:r>
              <a:rPr lang="en-US" altLang="zh-CN" dirty="0" smtClean="0"/>
              <a:t> the </a:t>
            </a:r>
            <a:r>
              <a:rPr lang="en-US" altLang="zh-CN" dirty="0"/>
              <a:t>judge his friend and his daughter took away his ten coins.</a:t>
            </a:r>
            <a:endParaRPr lang="zh-CN" altLang="zh-CN" dirty="0"/>
          </a:p>
          <a:p>
            <a:r>
              <a:rPr lang="en-US" altLang="zh-CN" dirty="0"/>
              <a:t> </a:t>
            </a:r>
            <a:endParaRPr lang="zh-CN" altLang="zh-CN" dirty="0"/>
          </a:p>
          <a:p>
            <a:pPr lvl="0"/>
            <a:r>
              <a:rPr lang="en-US" altLang="zh-CN" dirty="0"/>
              <a:t>Finally the man </a:t>
            </a:r>
            <a:r>
              <a:rPr lang="en-US" altLang="zh-CN" dirty="0" smtClean="0">
                <a:solidFill>
                  <a:srgbClr val="0070C0"/>
                </a:solidFill>
              </a:rPr>
              <a:t>admit</a:t>
            </a:r>
            <a:r>
              <a:rPr lang="en-US" altLang="zh-CN" dirty="0" smtClean="0"/>
              <a:t> </a:t>
            </a:r>
            <a:r>
              <a:rPr lang="en-US" altLang="zh-CN" dirty="0"/>
              <a:t>that he lied to the judge, but the judge didn’t listen to him.  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5312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</TotalTime>
  <Words>380</Words>
  <Application>Microsoft Office PowerPoint</Application>
  <PresentationFormat>On-screen Show (4:3)</PresentationFormat>
  <Paragraphs>97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The Selfish Man</vt:lpstr>
      <vt:lpstr>Review Vocabularies</vt:lpstr>
      <vt:lpstr>New Vocabularies</vt:lpstr>
      <vt:lpstr>New Vocabularies</vt:lpstr>
      <vt:lpstr>New Vocabularies</vt:lpstr>
      <vt:lpstr>Group Discussion</vt:lpstr>
      <vt:lpstr>Today’s Topic!!!</vt:lpstr>
      <vt:lpstr>Please think about the answers when you are reading the story</vt:lpstr>
      <vt:lpstr>Answer of worksheet 3</vt:lpstr>
      <vt:lpstr>Questions</vt:lpstr>
      <vt:lpstr>HW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Selfish Man</dc:title>
  <dc:creator>Fuquan Ruan</dc:creator>
  <cp:lastModifiedBy>Fuquan Ruan</cp:lastModifiedBy>
  <cp:revision>4</cp:revision>
  <dcterms:created xsi:type="dcterms:W3CDTF">2006-08-16T00:00:00Z</dcterms:created>
  <dcterms:modified xsi:type="dcterms:W3CDTF">2013-03-23T11:02:41Z</dcterms:modified>
</cp:coreProperties>
</file>